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1633AA-3DFD-4714-8FBD-4E8F84C81491}" type="datetimeFigureOut">
              <a:rPr lang="en-US" smtClean="0"/>
              <a:t>6/1/2017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599A7D-3BAC-449C-B39A-7D19FDE5F950}" type="slidenum">
              <a:rPr lang="en-US" smtClean="0"/>
              <a:t>‹#›</a:t>
            </a:fld>
            <a:endParaRPr lang="en-US"/>
          </a:p>
        </p:txBody>
      </p:sp>
    </p:spTree>
    <p:extLst>
      <p:ext uri="{BB962C8B-B14F-4D97-AF65-F5344CB8AC3E}">
        <p14:creationId xmlns:p14="http://schemas.microsoft.com/office/powerpoint/2010/main" val="1779324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99A7D-3BAC-449C-B39A-7D19FDE5F950}" type="slidenum">
              <a:rPr lang="en-US" smtClean="0"/>
              <a:t>9</a:t>
            </a:fld>
            <a:endParaRPr lang="en-US"/>
          </a:p>
        </p:txBody>
      </p:sp>
    </p:spTree>
    <p:extLst>
      <p:ext uri="{BB962C8B-B14F-4D97-AF65-F5344CB8AC3E}">
        <p14:creationId xmlns:p14="http://schemas.microsoft.com/office/powerpoint/2010/main" val="2258335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F99B4BC9-F581-4410-A329-28C5CA97DAD4}" type="datetimeFigureOut">
              <a:rPr lang="en-US" smtClean="0"/>
              <a:t>6/1/2017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7178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9B4BC9-F581-4410-A329-28C5CA97DAD4}" type="datetimeFigureOut">
              <a:rPr lang="en-US" smtClean="0"/>
              <a:t>6/1/2017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697862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9B4BC9-F581-4410-A329-28C5CA97DAD4}" type="datetimeFigureOut">
              <a:rPr lang="en-US" smtClean="0"/>
              <a:t>6/1/2017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166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9B4BC9-F581-4410-A329-28C5CA97DAD4}" type="datetimeFigureOut">
              <a:rPr lang="en-US" smtClean="0"/>
              <a:t>6/1/2017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778368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9B4BC9-F581-4410-A329-28C5CA97DAD4}" type="datetimeFigureOut">
              <a:rPr lang="en-US" smtClean="0"/>
              <a:t>6/1/2017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021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99B4BC9-F581-4410-A329-28C5CA97DAD4}" type="datetimeFigureOut">
              <a:rPr lang="en-US" smtClean="0"/>
              <a:t>6/1/2017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3705268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99B4BC9-F581-4410-A329-28C5CA97DAD4}" type="datetimeFigureOut">
              <a:rPr lang="en-US" smtClean="0"/>
              <a:t>6/1/2017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041117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99B4BC9-F581-4410-A329-28C5CA97DAD4}" type="datetimeFigureOut">
              <a:rPr lang="en-US" smtClean="0"/>
              <a:t>6/1/2017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509033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9B4BC9-F581-4410-A329-28C5CA97DAD4}" type="datetimeFigureOut">
              <a:rPr lang="en-US" smtClean="0"/>
              <a:t>6/1/2017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426791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9B4BC9-F581-4410-A329-28C5CA97DAD4}" type="datetimeFigureOut">
              <a:rPr lang="en-US" smtClean="0"/>
              <a:t>6/1/2017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936187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9B4BC9-F581-4410-A329-28C5CA97DAD4}" type="datetimeFigureOut">
              <a:rPr lang="en-US" smtClean="0"/>
              <a:t>6/1/2017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0D3982-42D5-4A93-9C65-28058E815DDE}"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0824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99B4BC9-F581-4410-A329-28C5CA97DAD4}" type="datetimeFigureOut">
              <a:rPr lang="en-US" smtClean="0"/>
              <a:t>6/1/2017</a:t>
            </a:fld>
            <a:endParaRPr 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50D3982-42D5-4A93-9C65-28058E815DDE}" type="slidenum">
              <a:rPr lang="en-US" smtClean="0"/>
              <a:t>‹#›</a:t>
            </a:fld>
            <a:endParaRPr 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219677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5257800"/>
            <a:ext cx="6248400" cy="1143000"/>
          </a:xfrm>
        </p:spPr>
        <p:txBody>
          <a:bodyPr>
            <a:normAutofit/>
          </a:bodyPr>
          <a:lstStyle/>
          <a:p>
            <a:pPr algn="l"/>
            <a:r>
              <a:rPr lang="en-US" sz="3600" dirty="0" smtClean="0">
                <a:solidFill>
                  <a:schemeClr val="bg2">
                    <a:lumMod val="10000"/>
                  </a:schemeClr>
                </a:solidFill>
              </a:rPr>
              <a:t>The Fog of War – An Errol Morris FILM featuring </a:t>
            </a:r>
            <a:r>
              <a:rPr lang="en-US" sz="3600" dirty="0">
                <a:solidFill>
                  <a:schemeClr val="bg2">
                    <a:lumMod val="10000"/>
                  </a:schemeClr>
                </a:solidFill>
              </a:rPr>
              <a:t>R</a:t>
            </a:r>
            <a:r>
              <a:rPr lang="en-US" sz="3600" dirty="0" smtClean="0">
                <a:solidFill>
                  <a:schemeClr val="bg2">
                    <a:lumMod val="10000"/>
                  </a:schemeClr>
                </a:solidFill>
              </a:rPr>
              <a:t>obert McNamara</a:t>
            </a:r>
            <a:endParaRPr lang="en-US" sz="3600" dirty="0">
              <a:solidFill>
                <a:schemeClr val="bg2">
                  <a:lumMod val="10000"/>
                </a:schemeClr>
              </a:solidFill>
            </a:endParaRPr>
          </a:p>
        </p:txBody>
      </p:sp>
      <p:sp>
        <p:nvSpPr>
          <p:cNvPr id="3" name="Subtitle 2"/>
          <p:cNvSpPr>
            <a:spLocks noGrp="1"/>
          </p:cNvSpPr>
          <p:nvPr>
            <p:ph type="subTitle" idx="1"/>
          </p:nvPr>
        </p:nvSpPr>
        <p:spPr>
          <a:xfrm>
            <a:off x="6324600" y="4648200"/>
            <a:ext cx="2819400" cy="2057399"/>
          </a:xfrm>
        </p:spPr>
        <p:txBody>
          <a:bodyPr>
            <a:normAutofit/>
          </a:bodyPr>
          <a:lstStyle/>
          <a:p>
            <a:endParaRPr lang="en-US" dirty="0">
              <a:solidFill>
                <a:schemeClr val="accent1">
                  <a:lumMod val="50000"/>
                </a:schemeClr>
              </a:solidFill>
            </a:endParaRPr>
          </a:p>
          <a:p>
            <a:r>
              <a:rPr lang="en-US" dirty="0" smtClean="0">
                <a:solidFill>
                  <a:schemeClr val="accent1">
                    <a:lumMod val="50000"/>
                  </a:schemeClr>
                </a:solidFill>
              </a:rPr>
              <a:t>Reflections of Robert McNamara on his  Career as the Secretary of Defense Under John F. Kennedy and Lyndon Johnson, 1961 - 1967</a:t>
            </a:r>
          </a:p>
          <a:p>
            <a:endParaRPr lang="en-US" dirty="0">
              <a:solidFill>
                <a:schemeClr val="accent1">
                  <a:lumMod val="50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49429"/>
            <a:ext cx="6687720" cy="3757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07980">
            <a:off x="72796" y="447508"/>
            <a:ext cx="2743200" cy="4114800"/>
          </a:xfrm>
          <a:prstGeom prst="rect">
            <a:avLst/>
          </a:prstGeom>
        </p:spPr>
      </p:pic>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5844" y="332509"/>
            <a:ext cx="3160395"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2457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Trying to kill </a:t>
            </a:r>
            <a:r>
              <a:rPr lang="en-US" dirty="0" err="1" smtClean="0"/>
              <a:t>fidel</a:t>
            </a:r>
            <a:r>
              <a:rPr lang="en-US" dirty="0" smtClean="0"/>
              <a:t> </a:t>
            </a:r>
            <a:r>
              <a:rPr lang="en-US" dirty="0" err="1" smtClean="0"/>
              <a:t>castro</a:t>
            </a:r>
            <a:r>
              <a:rPr lang="en-US" dirty="0" smtClean="0"/>
              <a:t>: pastime of the </a:t>
            </a:r>
            <a:r>
              <a:rPr lang="en-US" dirty="0" err="1" smtClean="0"/>
              <a:t>c.i.a</a:t>
            </a:r>
            <a:r>
              <a:rPr lang="en-US" dirty="0" smtClean="0"/>
              <a:t>., 1959 - 1962</a:t>
            </a:r>
            <a:endParaRPr lang="en-US" dirty="0"/>
          </a:p>
        </p:txBody>
      </p:sp>
      <p:sp>
        <p:nvSpPr>
          <p:cNvPr id="3" name="Content Placeholder 2"/>
          <p:cNvSpPr>
            <a:spLocks noGrp="1"/>
          </p:cNvSpPr>
          <p:nvPr>
            <p:ph sz="half" idx="1"/>
          </p:nvPr>
        </p:nvSpPr>
        <p:spPr/>
        <p:txBody>
          <a:bodyPr/>
          <a:lstStyle/>
          <a:p>
            <a:r>
              <a:rPr lang="en-US" b="1" dirty="0"/>
              <a:t>_____9.  Who had the United States attempted to assassinate over nine times during the Presidencies of Eisenhower, Kennedy, and – later – Lyndon Baines Johnson?</a:t>
            </a:r>
            <a:endParaRPr lang="en-US" dirty="0"/>
          </a:p>
          <a:p>
            <a:r>
              <a:rPr lang="en-US" dirty="0"/>
              <a:t>	A.  Nikita Khrushchev</a:t>
            </a:r>
          </a:p>
          <a:p>
            <a:r>
              <a:rPr lang="en-US" dirty="0"/>
              <a:t>	B.  Fidel Castro</a:t>
            </a:r>
          </a:p>
          <a:p>
            <a:r>
              <a:rPr lang="en-US" dirty="0"/>
              <a:t>	C.  Manuel Noriega</a:t>
            </a:r>
          </a:p>
          <a:p>
            <a:r>
              <a:rPr lang="en-US" dirty="0"/>
              <a:t>	D. </a:t>
            </a:r>
            <a:r>
              <a:rPr lang="en-US" dirty="0" smtClean="0"/>
              <a:t> </a:t>
            </a:r>
            <a:r>
              <a:rPr lang="en-US" dirty="0"/>
              <a:t>“</a:t>
            </a:r>
            <a:r>
              <a:rPr lang="en-US" dirty="0" err="1"/>
              <a:t>Che</a:t>
            </a:r>
            <a:r>
              <a:rPr lang="en-US" dirty="0"/>
              <a:t>” Guevara</a:t>
            </a: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499505" y="1676400"/>
            <a:ext cx="3609859" cy="496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7293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was nothing but a lucky break…</a:t>
            </a:r>
            <a:endParaRPr lang="en-US" dirty="0"/>
          </a:p>
        </p:txBody>
      </p:sp>
      <p:sp>
        <p:nvSpPr>
          <p:cNvPr id="3" name="Content Placeholder 2"/>
          <p:cNvSpPr>
            <a:spLocks noGrp="1"/>
          </p:cNvSpPr>
          <p:nvPr>
            <p:ph sz="half" idx="1"/>
          </p:nvPr>
        </p:nvSpPr>
        <p:spPr/>
        <p:txBody>
          <a:bodyPr/>
          <a:lstStyle/>
          <a:p>
            <a:r>
              <a:rPr lang="en-US" b="1" dirty="0"/>
              <a:t>_____10.   What prevented nuclear war during the Cuban Missile Crisis, according to McNamara?</a:t>
            </a:r>
            <a:endParaRPr lang="en-US" dirty="0"/>
          </a:p>
          <a:p>
            <a:r>
              <a:rPr lang="en-US" dirty="0" smtClean="0"/>
              <a:t>A</a:t>
            </a:r>
            <a:r>
              <a:rPr lang="en-US" dirty="0"/>
              <a:t>.  Kennedy’s skilled leadership.</a:t>
            </a:r>
          </a:p>
          <a:p>
            <a:r>
              <a:rPr lang="en-US" dirty="0" smtClean="0"/>
              <a:t>B</a:t>
            </a:r>
            <a:r>
              <a:rPr lang="en-US" dirty="0"/>
              <a:t>.  Khrushchev’s weak leadership.</a:t>
            </a:r>
          </a:p>
          <a:p>
            <a:r>
              <a:rPr lang="en-US" dirty="0" smtClean="0"/>
              <a:t>C</a:t>
            </a:r>
            <a:r>
              <a:rPr lang="en-US" dirty="0"/>
              <a:t>.  fear of nuclear </a:t>
            </a:r>
            <a:r>
              <a:rPr lang="en-US" dirty="0" smtClean="0"/>
              <a:t>holocaust.</a:t>
            </a:r>
            <a:endParaRPr lang="en-US" dirty="0"/>
          </a:p>
          <a:p>
            <a:r>
              <a:rPr lang="en-US" dirty="0" smtClean="0"/>
              <a:t>D</a:t>
            </a:r>
            <a:r>
              <a:rPr lang="en-US" dirty="0"/>
              <a:t>.  luck </a:t>
            </a:r>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1752600"/>
            <a:ext cx="3596455" cy="4619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957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flawed human being could destroy nations and populations</a:t>
            </a:r>
            <a:endParaRPr lang="en-US" dirty="0"/>
          </a:p>
        </p:txBody>
      </p:sp>
      <p:sp>
        <p:nvSpPr>
          <p:cNvPr id="3" name="Content Placeholder 2"/>
          <p:cNvSpPr>
            <a:spLocks noGrp="1"/>
          </p:cNvSpPr>
          <p:nvPr>
            <p:ph sz="half" idx="1"/>
          </p:nvPr>
        </p:nvSpPr>
        <p:spPr/>
        <p:txBody>
          <a:bodyPr/>
          <a:lstStyle/>
          <a:p>
            <a:r>
              <a:rPr lang="en-US" b="1" dirty="0"/>
              <a:t>_____11.  According to Robert McNamara, there are 7500 nuclear bombs on Earth, and 2500 of them are on 15-minute alert to be launched by – </a:t>
            </a:r>
          </a:p>
          <a:p>
            <a:r>
              <a:rPr lang="en-US" dirty="0" smtClean="0"/>
              <a:t>A</a:t>
            </a:r>
            <a:r>
              <a:rPr lang="en-US" dirty="0"/>
              <a:t>.  The Russians</a:t>
            </a:r>
          </a:p>
          <a:p>
            <a:r>
              <a:rPr lang="en-US" dirty="0" smtClean="0"/>
              <a:t>B</a:t>
            </a:r>
            <a:r>
              <a:rPr lang="en-US" dirty="0"/>
              <a:t>.  The United States</a:t>
            </a:r>
          </a:p>
          <a:p>
            <a:r>
              <a:rPr lang="en-US" dirty="0" smtClean="0"/>
              <a:t>C</a:t>
            </a:r>
            <a:r>
              <a:rPr lang="en-US" dirty="0"/>
              <a:t>.  Israel, India, and Pakistan</a:t>
            </a:r>
          </a:p>
          <a:p>
            <a:r>
              <a:rPr lang="en-US" dirty="0" smtClean="0"/>
              <a:t>D</a:t>
            </a:r>
            <a:r>
              <a:rPr lang="en-US" dirty="0"/>
              <a:t>.  one flawed human being</a:t>
            </a:r>
          </a:p>
          <a:p>
            <a:endParaRPr lang="en-US" dirty="0"/>
          </a:p>
        </p:txBody>
      </p:sp>
      <p:pic>
        <p:nvPicPr>
          <p:cNvPr id="5" name="Content Placeholder 4"/>
          <p:cNvPicPr>
            <a:picLocks noGrp="1" noChangeAspect="1"/>
          </p:cNvPicPr>
          <p:nvPr>
            <p:ph sz="half" idx="2"/>
          </p:nvPr>
        </p:nvPicPr>
        <p:blipFill>
          <a:blip r:embed="rId2"/>
          <a:stretch>
            <a:fillRect/>
          </a:stretch>
        </p:blipFill>
        <p:spPr>
          <a:xfrm>
            <a:off x="4317801" y="2286000"/>
            <a:ext cx="4146697" cy="3809999"/>
          </a:xfrm>
          <a:prstGeom prst="rect">
            <a:avLst/>
          </a:prstGeom>
        </p:spPr>
      </p:pic>
    </p:spTree>
    <p:extLst>
      <p:ext uri="{BB962C8B-B14F-4D97-AF65-F5344CB8AC3E}">
        <p14:creationId xmlns:p14="http://schemas.microsoft.com/office/powerpoint/2010/main" val="807705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Castro was prepared to destroy his own nation to defy Americans.</a:t>
            </a:r>
            <a:endParaRPr lang="en-US" dirty="0"/>
          </a:p>
        </p:txBody>
      </p:sp>
      <p:sp>
        <p:nvSpPr>
          <p:cNvPr id="3" name="Content Placeholder 2"/>
          <p:cNvSpPr>
            <a:spLocks noGrp="1"/>
          </p:cNvSpPr>
          <p:nvPr>
            <p:ph sz="half" idx="1"/>
          </p:nvPr>
        </p:nvSpPr>
        <p:spPr>
          <a:xfrm>
            <a:off x="768096" y="2286000"/>
            <a:ext cx="4718304" cy="4023360"/>
          </a:xfrm>
        </p:spPr>
        <p:txBody>
          <a:bodyPr>
            <a:normAutofit/>
          </a:bodyPr>
          <a:lstStyle/>
          <a:p>
            <a:r>
              <a:rPr lang="en-US" b="1" dirty="0"/>
              <a:t>_____12.  In 1992, Robert McNamara learned that – </a:t>
            </a:r>
            <a:endParaRPr lang="en-US" dirty="0"/>
          </a:p>
          <a:p>
            <a:r>
              <a:rPr lang="en-US" dirty="0" smtClean="0"/>
              <a:t>A</a:t>
            </a:r>
            <a:r>
              <a:rPr lang="en-US" dirty="0"/>
              <a:t>.  162 nuclear warheads were in </a:t>
            </a:r>
            <a:r>
              <a:rPr lang="en-US" dirty="0" smtClean="0"/>
              <a:t>Cuba.</a:t>
            </a:r>
          </a:p>
          <a:p>
            <a:r>
              <a:rPr lang="en-US" dirty="0" smtClean="0"/>
              <a:t>B</a:t>
            </a:r>
            <a:r>
              <a:rPr lang="en-US" dirty="0"/>
              <a:t>.  Castro knew the missiles were </a:t>
            </a:r>
            <a:r>
              <a:rPr lang="en-US" dirty="0" smtClean="0"/>
              <a:t>there</a:t>
            </a:r>
            <a:r>
              <a:rPr lang="en-US" dirty="0"/>
              <a:t>.</a:t>
            </a:r>
          </a:p>
          <a:p>
            <a:r>
              <a:rPr lang="en-US" dirty="0" smtClean="0"/>
              <a:t>C</a:t>
            </a:r>
            <a:r>
              <a:rPr lang="en-US" dirty="0"/>
              <a:t>.  Castro recommended using </a:t>
            </a:r>
            <a:r>
              <a:rPr lang="en-US" dirty="0" smtClean="0"/>
              <a:t>them</a:t>
            </a:r>
            <a:r>
              <a:rPr lang="en-US" dirty="0"/>
              <a:t>.</a:t>
            </a:r>
          </a:p>
          <a:p>
            <a:r>
              <a:rPr lang="en-US" dirty="0" smtClean="0"/>
              <a:t>D</a:t>
            </a:r>
            <a:r>
              <a:rPr lang="en-US" dirty="0"/>
              <a:t>.  Castro did not care </a:t>
            </a:r>
            <a:r>
              <a:rPr lang="en-US" dirty="0" smtClean="0"/>
              <a:t>Cubans would die.</a:t>
            </a:r>
          </a:p>
          <a:p>
            <a:r>
              <a:rPr lang="en-US" dirty="0" smtClean="0"/>
              <a:t>E</a:t>
            </a:r>
            <a:r>
              <a:rPr lang="en-US" dirty="0"/>
              <a:t>.  All of the above were true. </a:t>
            </a:r>
          </a:p>
        </p:txBody>
      </p:sp>
      <p:pic>
        <p:nvPicPr>
          <p:cNvPr id="5" name="Content Placeholder 4"/>
          <p:cNvPicPr>
            <a:picLocks noGrp="1" noChangeAspect="1"/>
          </p:cNvPicPr>
          <p:nvPr>
            <p:ph sz="half" idx="2"/>
          </p:nvPr>
        </p:nvPicPr>
        <p:blipFill>
          <a:blip r:embed="rId2"/>
          <a:stretch>
            <a:fillRect/>
          </a:stretch>
        </p:blipFill>
        <p:spPr>
          <a:xfrm>
            <a:off x="5486400" y="1905000"/>
            <a:ext cx="2667000" cy="4535715"/>
          </a:xfrm>
          <a:prstGeom prst="rect">
            <a:avLst/>
          </a:prstGeom>
        </p:spPr>
      </p:pic>
    </p:spTree>
    <p:extLst>
      <p:ext uri="{BB962C8B-B14F-4D97-AF65-F5344CB8AC3E}">
        <p14:creationId xmlns:p14="http://schemas.microsoft.com/office/powerpoint/2010/main" val="1339426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 armistice day</a:t>
            </a:r>
            <a:br>
              <a:rPr lang="en-US" dirty="0" smtClean="0"/>
            </a:br>
            <a:r>
              <a:rPr lang="en-US" dirty="0"/>
              <a:t>	</a:t>
            </a:r>
            <a:r>
              <a:rPr lang="en-US" dirty="0" smtClean="0"/>
              <a:t>11:00 am 		11 November</a:t>
            </a:r>
            <a:endParaRPr lang="en-US" dirty="0"/>
          </a:p>
        </p:txBody>
      </p:sp>
      <p:sp>
        <p:nvSpPr>
          <p:cNvPr id="3" name="Content Placeholder 2"/>
          <p:cNvSpPr>
            <a:spLocks noGrp="1"/>
          </p:cNvSpPr>
          <p:nvPr>
            <p:ph sz="half" idx="1"/>
          </p:nvPr>
        </p:nvSpPr>
        <p:spPr/>
        <p:txBody>
          <a:bodyPr/>
          <a:lstStyle/>
          <a:p>
            <a:r>
              <a:rPr lang="en-US" b="1" dirty="0"/>
              <a:t>_____13.  What war did Robert McNamara remember coming to an end in November of 1918 – as a two year old child?</a:t>
            </a:r>
          </a:p>
          <a:p>
            <a:r>
              <a:rPr lang="en-US" dirty="0" smtClean="0"/>
              <a:t>A</a:t>
            </a:r>
            <a:r>
              <a:rPr lang="en-US" dirty="0"/>
              <a:t>.  World War I</a:t>
            </a:r>
          </a:p>
          <a:p>
            <a:r>
              <a:rPr lang="en-US" dirty="0" smtClean="0"/>
              <a:t>B</a:t>
            </a:r>
            <a:r>
              <a:rPr lang="en-US" dirty="0"/>
              <a:t>.  World War II</a:t>
            </a:r>
          </a:p>
          <a:p>
            <a:r>
              <a:rPr lang="en-US" dirty="0" smtClean="0"/>
              <a:t>C</a:t>
            </a:r>
            <a:r>
              <a:rPr lang="en-US" dirty="0"/>
              <a:t>.  The Spanish-American War</a:t>
            </a:r>
          </a:p>
          <a:p>
            <a:r>
              <a:rPr lang="en-US" dirty="0" smtClean="0"/>
              <a:t>D</a:t>
            </a:r>
            <a:r>
              <a:rPr lang="en-US" dirty="0"/>
              <a:t>.  The Vietnam War</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1905000"/>
            <a:ext cx="3184215" cy="4022725"/>
          </a:xfrm>
        </p:spPr>
      </p:pic>
    </p:spTree>
    <p:extLst>
      <p:ext uri="{BB962C8B-B14F-4D97-AF65-F5344CB8AC3E}">
        <p14:creationId xmlns:p14="http://schemas.microsoft.com/office/powerpoint/2010/main" val="2225069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McNamara attended </a:t>
            </a:r>
            <a:r>
              <a:rPr lang="en-US" dirty="0" err="1" smtClean="0"/>
              <a:t>uc-berkeley</a:t>
            </a:r>
            <a:r>
              <a:rPr lang="en-US" dirty="0" smtClean="0"/>
              <a:t>.</a:t>
            </a:r>
            <a:endParaRPr lang="en-US" dirty="0"/>
          </a:p>
        </p:txBody>
      </p:sp>
      <p:sp>
        <p:nvSpPr>
          <p:cNvPr id="3" name="Content Placeholder 2"/>
          <p:cNvSpPr>
            <a:spLocks noGrp="1"/>
          </p:cNvSpPr>
          <p:nvPr>
            <p:ph sz="half" idx="1"/>
          </p:nvPr>
        </p:nvSpPr>
        <p:spPr/>
        <p:txBody>
          <a:bodyPr/>
          <a:lstStyle/>
          <a:p>
            <a:r>
              <a:rPr lang="en-US" b="1" dirty="0"/>
              <a:t>_____14.  What college did Robert S. McNamara attend </a:t>
            </a:r>
            <a:r>
              <a:rPr lang="en-US" b="1" dirty="0" smtClean="0"/>
              <a:t>in </a:t>
            </a:r>
            <a:r>
              <a:rPr lang="en-US" b="1" dirty="0"/>
              <a:t>the 1930s?</a:t>
            </a:r>
          </a:p>
          <a:p>
            <a:r>
              <a:rPr lang="en-US" dirty="0"/>
              <a:t>	A.  Stanford</a:t>
            </a:r>
          </a:p>
          <a:p>
            <a:r>
              <a:rPr lang="en-US" dirty="0"/>
              <a:t>	B.  Cal-Berkeley</a:t>
            </a:r>
          </a:p>
          <a:p>
            <a:r>
              <a:rPr lang="en-US" dirty="0"/>
              <a:t>	C.  Penn State</a:t>
            </a:r>
          </a:p>
          <a:p>
            <a:r>
              <a:rPr lang="en-US" dirty="0"/>
              <a:t>	D.  Duke</a:t>
            </a:r>
          </a:p>
          <a:p>
            <a:endParaRPr lang="en-US" dirty="0"/>
          </a:p>
        </p:txBody>
      </p:sp>
      <p:pic>
        <p:nvPicPr>
          <p:cNvPr id="7" name="Content Placeholder 6"/>
          <p:cNvPicPr>
            <a:picLocks noGrp="1" noChangeAspect="1"/>
          </p:cNvPicPr>
          <p:nvPr>
            <p:ph sz="half" idx="2"/>
          </p:nvPr>
        </p:nvPicPr>
        <p:blipFill>
          <a:blip r:embed="rId2"/>
          <a:stretch>
            <a:fillRect/>
          </a:stretch>
        </p:blipFill>
        <p:spPr>
          <a:xfrm>
            <a:off x="4100548" y="2209800"/>
            <a:ext cx="4924698" cy="3962400"/>
          </a:xfrm>
          <a:prstGeom prst="rect">
            <a:avLst/>
          </a:prstGeom>
        </p:spPr>
      </p:pic>
    </p:spTree>
    <p:extLst>
      <p:ext uri="{BB962C8B-B14F-4D97-AF65-F5344CB8AC3E}">
        <p14:creationId xmlns:p14="http://schemas.microsoft.com/office/powerpoint/2010/main" val="3402664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Strangely enough…</a:t>
            </a:r>
            <a:endParaRPr lang="en-US" dirty="0"/>
          </a:p>
        </p:txBody>
      </p:sp>
      <p:sp>
        <p:nvSpPr>
          <p:cNvPr id="3" name="Content Placeholder 2"/>
          <p:cNvSpPr>
            <a:spLocks noGrp="1"/>
          </p:cNvSpPr>
          <p:nvPr>
            <p:ph sz="half" idx="1"/>
          </p:nvPr>
        </p:nvSpPr>
        <p:spPr/>
        <p:txBody>
          <a:bodyPr/>
          <a:lstStyle/>
          <a:p>
            <a:r>
              <a:rPr lang="en-US" b="1" dirty="0"/>
              <a:t>_____15.  What was Robert S. McNamara’s middle name?</a:t>
            </a:r>
          </a:p>
          <a:p>
            <a:r>
              <a:rPr lang="en-US" dirty="0" smtClean="0"/>
              <a:t>A</a:t>
            </a:r>
            <a:r>
              <a:rPr lang="en-US" dirty="0"/>
              <a:t>.  Stevens</a:t>
            </a:r>
          </a:p>
          <a:p>
            <a:r>
              <a:rPr lang="en-US" dirty="0" smtClean="0"/>
              <a:t>B</a:t>
            </a:r>
            <a:r>
              <a:rPr lang="en-US" dirty="0"/>
              <a:t>.  Simpson	</a:t>
            </a:r>
          </a:p>
          <a:p>
            <a:r>
              <a:rPr lang="en-US" dirty="0" smtClean="0"/>
              <a:t>C</a:t>
            </a:r>
            <a:r>
              <a:rPr lang="en-US" dirty="0"/>
              <a:t>.  </a:t>
            </a:r>
            <a:r>
              <a:rPr lang="en-US" dirty="0" smtClean="0"/>
              <a:t>His middle name was “S.” </a:t>
            </a:r>
            <a:endParaRPr lang="en-US" dirty="0"/>
          </a:p>
          <a:p>
            <a:r>
              <a:rPr lang="en-US" dirty="0" smtClean="0"/>
              <a:t>D</a:t>
            </a:r>
            <a:r>
              <a:rPr lang="en-US" dirty="0"/>
              <a:t>.  Strange</a:t>
            </a:r>
          </a:p>
          <a:p>
            <a:endParaRPr lang="en-US" dirty="0"/>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990600"/>
            <a:ext cx="3429000" cy="4898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7234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Harvard University </a:t>
            </a:r>
            <a:endParaRPr lang="en-US" dirty="0"/>
          </a:p>
        </p:txBody>
      </p:sp>
      <p:sp>
        <p:nvSpPr>
          <p:cNvPr id="3" name="Content Placeholder 2"/>
          <p:cNvSpPr>
            <a:spLocks noGrp="1"/>
          </p:cNvSpPr>
          <p:nvPr>
            <p:ph sz="half" idx="1"/>
          </p:nvPr>
        </p:nvSpPr>
        <p:spPr>
          <a:xfrm>
            <a:off x="768096" y="2286000"/>
            <a:ext cx="3880104" cy="4023360"/>
          </a:xfrm>
        </p:spPr>
        <p:txBody>
          <a:bodyPr/>
          <a:lstStyle/>
          <a:p>
            <a:r>
              <a:rPr lang="en-US" b="1" dirty="0"/>
              <a:t>_____16.  When World War II began, where was Robert S. McNamara employed?</a:t>
            </a:r>
          </a:p>
          <a:p>
            <a:r>
              <a:rPr lang="en-US" dirty="0" smtClean="0"/>
              <a:t>A</a:t>
            </a:r>
            <a:r>
              <a:rPr lang="en-US" dirty="0"/>
              <a:t>.  Ford Motor Company</a:t>
            </a:r>
          </a:p>
          <a:p>
            <a:r>
              <a:rPr lang="en-US" dirty="0" smtClean="0"/>
              <a:t>B</a:t>
            </a:r>
            <a:r>
              <a:rPr lang="en-US" dirty="0"/>
              <a:t>.  Harvard University</a:t>
            </a:r>
          </a:p>
          <a:p>
            <a:r>
              <a:rPr lang="en-US" dirty="0" smtClean="0"/>
              <a:t>C</a:t>
            </a:r>
            <a:r>
              <a:rPr lang="en-US" dirty="0"/>
              <a:t>.  Attorney General of California</a:t>
            </a:r>
          </a:p>
          <a:p>
            <a:r>
              <a:rPr lang="en-US" dirty="0" smtClean="0"/>
              <a:t>D</a:t>
            </a:r>
            <a:r>
              <a:rPr lang="en-US" dirty="0"/>
              <a:t>.  Bank of America</a:t>
            </a:r>
          </a:p>
          <a:p>
            <a:endParaRPr lang="en-US" dirty="0"/>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572000" y="1676400"/>
            <a:ext cx="4263077"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8489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077200" cy="1499616"/>
          </a:xfrm>
        </p:spPr>
        <p:txBody>
          <a:bodyPr/>
          <a:lstStyle/>
          <a:p>
            <a:r>
              <a:rPr lang="en-US" dirty="0" smtClean="0"/>
              <a:t>FEAR: perfectly justified, ask </a:t>
            </a:r>
            <a:r>
              <a:rPr lang="en-US" dirty="0" err="1" smtClean="0"/>
              <a:t>Yossarian</a:t>
            </a:r>
            <a:r>
              <a:rPr lang="en-US" dirty="0" smtClean="0"/>
              <a:t>.</a:t>
            </a:r>
            <a:endParaRPr lang="en-US" dirty="0"/>
          </a:p>
        </p:txBody>
      </p:sp>
      <p:sp>
        <p:nvSpPr>
          <p:cNvPr id="3" name="Content Placeholder 2"/>
          <p:cNvSpPr>
            <a:spLocks noGrp="1"/>
          </p:cNvSpPr>
          <p:nvPr>
            <p:ph sz="half" idx="1"/>
          </p:nvPr>
        </p:nvSpPr>
        <p:spPr/>
        <p:txBody>
          <a:bodyPr/>
          <a:lstStyle/>
          <a:p>
            <a:r>
              <a:rPr lang="en-US" b="1" dirty="0"/>
              <a:t>_____17.  After studying the “abort” rate among bombing missions at the start of World War II, McNamara’s team determined that the pilots were stopping their missions because of –</a:t>
            </a:r>
          </a:p>
          <a:p>
            <a:r>
              <a:rPr lang="en-US" dirty="0" smtClean="0"/>
              <a:t>A</a:t>
            </a:r>
            <a:r>
              <a:rPr lang="en-US" dirty="0"/>
              <a:t>.  mechanical failures</a:t>
            </a:r>
          </a:p>
          <a:p>
            <a:r>
              <a:rPr lang="en-US" dirty="0" smtClean="0"/>
              <a:t>B</a:t>
            </a:r>
            <a:r>
              <a:rPr lang="en-US" dirty="0"/>
              <a:t>.  lack of supplies.</a:t>
            </a:r>
          </a:p>
          <a:p>
            <a:r>
              <a:rPr lang="en-US" dirty="0" smtClean="0"/>
              <a:t>C</a:t>
            </a:r>
            <a:r>
              <a:rPr lang="en-US" dirty="0"/>
              <a:t>.  inexperience pilots</a:t>
            </a:r>
          </a:p>
          <a:p>
            <a:r>
              <a:rPr lang="en-US" dirty="0" smtClean="0"/>
              <a:t>D</a:t>
            </a:r>
            <a:r>
              <a:rPr lang="en-US" dirty="0"/>
              <a:t>.  fear</a:t>
            </a:r>
          </a:p>
          <a:p>
            <a:endParaRPr lang="en-US" dirty="0"/>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635374"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1836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Court-martial</a:t>
            </a:r>
            <a:endParaRPr lang="en-US" dirty="0"/>
          </a:p>
        </p:txBody>
      </p:sp>
      <p:sp>
        <p:nvSpPr>
          <p:cNvPr id="3" name="Content Placeholder 2"/>
          <p:cNvSpPr>
            <a:spLocks noGrp="1"/>
          </p:cNvSpPr>
          <p:nvPr>
            <p:ph sz="half" idx="1"/>
          </p:nvPr>
        </p:nvSpPr>
        <p:spPr>
          <a:xfrm>
            <a:off x="768096" y="1905000"/>
            <a:ext cx="3566160" cy="4404360"/>
          </a:xfrm>
        </p:spPr>
        <p:txBody>
          <a:bodyPr/>
          <a:lstStyle/>
          <a:p>
            <a:r>
              <a:rPr lang="en-US" b="1" dirty="0"/>
              <a:t>_____18.  The “abort rate” dropped to virtually none when General Curtis </a:t>
            </a:r>
            <a:r>
              <a:rPr lang="en-US" b="1" dirty="0" err="1"/>
              <a:t>LeMay</a:t>
            </a:r>
            <a:r>
              <a:rPr lang="en-US" b="1" dirty="0"/>
              <a:t> began flying with his men and threaten any plane which turned around before flying over its target with – </a:t>
            </a:r>
          </a:p>
          <a:p>
            <a:r>
              <a:rPr lang="en-US" dirty="0"/>
              <a:t>	A.  execution</a:t>
            </a:r>
          </a:p>
          <a:p>
            <a:r>
              <a:rPr lang="en-US" dirty="0"/>
              <a:t>	B.  court-martial</a:t>
            </a:r>
          </a:p>
          <a:p>
            <a:r>
              <a:rPr lang="en-US" dirty="0"/>
              <a:t>	C.  fines</a:t>
            </a:r>
          </a:p>
          <a:p>
            <a:r>
              <a:rPr lang="en-US" dirty="0"/>
              <a:t>	D.  the brig</a:t>
            </a:r>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685800"/>
            <a:ext cx="4448195" cy="544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7568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Killing people unnecessarily: civilians and soldiers alike</a:t>
            </a:r>
            <a:endParaRPr lang="en-US" dirty="0"/>
          </a:p>
        </p:txBody>
      </p:sp>
      <p:sp>
        <p:nvSpPr>
          <p:cNvPr id="5" name="Content Placeholder 4"/>
          <p:cNvSpPr>
            <a:spLocks noGrp="1"/>
          </p:cNvSpPr>
          <p:nvPr>
            <p:ph sz="half" idx="1"/>
          </p:nvPr>
        </p:nvSpPr>
        <p:spPr/>
        <p:txBody>
          <a:bodyPr>
            <a:normAutofit/>
          </a:bodyPr>
          <a:lstStyle/>
          <a:p>
            <a:r>
              <a:rPr lang="en-US" b="1" dirty="0"/>
              <a:t>_____1.  In the opening scene to the film, McNamara states that any military commander will admit the he has – </a:t>
            </a:r>
            <a:endParaRPr lang="en-US" dirty="0" smtClean="0"/>
          </a:p>
          <a:p>
            <a:r>
              <a:rPr lang="en-US" dirty="0" smtClean="0"/>
              <a:t>A</a:t>
            </a:r>
            <a:r>
              <a:rPr lang="en-US" dirty="0"/>
              <a:t>.  committed war crimes</a:t>
            </a:r>
            <a:r>
              <a:rPr lang="en-US" dirty="0" smtClean="0"/>
              <a:t>.</a:t>
            </a:r>
            <a:r>
              <a:rPr lang="en-US" dirty="0"/>
              <a:t>	</a:t>
            </a:r>
            <a:endParaRPr lang="en-US" dirty="0" smtClean="0"/>
          </a:p>
          <a:p>
            <a:r>
              <a:rPr lang="en-US" dirty="0" smtClean="0"/>
              <a:t>B</a:t>
            </a:r>
            <a:r>
              <a:rPr lang="en-US" dirty="0"/>
              <a:t>.  enjoyed killing the </a:t>
            </a:r>
            <a:r>
              <a:rPr lang="en-US" dirty="0" smtClean="0"/>
              <a:t>enemy. </a:t>
            </a:r>
          </a:p>
          <a:p>
            <a:r>
              <a:rPr lang="en-US" dirty="0" smtClean="0"/>
              <a:t>C</a:t>
            </a:r>
            <a:r>
              <a:rPr lang="en-US" dirty="0"/>
              <a:t>.  killed people </a:t>
            </a:r>
            <a:r>
              <a:rPr lang="en-US" dirty="0" smtClean="0"/>
              <a:t>unnecessarily. </a:t>
            </a:r>
          </a:p>
          <a:p>
            <a:r>
              <a:rPr lang="en-US" dirty="0" smtClean="0"/>
              <a:t>D</a:t>
            </a:r>
            <a:r>
              <a:rPr lang="en-US" dirty="0"/>
              <a:t>.  wasted government resources. </a:t>
            </a:r>
          </a:p>
          <a:p>
            <a:endParaRPr lang="en-US" dirty="0"/>
          </a:p>
        </p:txBody>
      </p:sp>
      <p:pic>
        <p:nvPicPr>
          <p:cNvPr id="2" name="Content Placeholder 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19600" y="2362200"/>
            <a:ext cx="3886200" cy="3129278"/>
          </a:xfrm>
        </p:spPr>
      </p:pic>
    </p:spTree>
    <p:extLst>
      <p:ext uri="{BB962C8B-B14F-4D97-AF65-F5344CB8AC3E}">
        <p14:creationId xmlns:p14="http://schemas.microsoft.com/office/powerpoint/2010/main" val="7622808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b-29 bomber “Super fortresses” </a:t>
            </a:r>
            <a:endParaRPr lang="en-US" dirty="0"/>
          </a:p>
        </p:txBody>
      </p:sp>
      <p:sp>
        <p:nvSpPr>
          <p:cNvPr id="3" name="Content Placeholder 2"/>
          <p:cNvSpPr>
            <a:spLocks noGrp="1"/>
          </p:cNvSpPr>
          <p:nvPr>
            <p:ph sz="half" idx="1"/>
          </p:nvPr>
        </p:nvSpPr>
        <p:spPr/>
        <p:txBody>
          <a:bodyPr/>
          <a:lstStyle/>
          <a:p>
            <a:r>
              <a:rPr lang="en-US" b="1" dirty="0"/>
              <a:t>_____19.  What new airplane was developed and built by the likes of “Rosie the Riveter” to bomb from high distances? </a:t>
            </a:r>
          </a:p>
          <a:p>
            <a:r>
              <a:rPr lang="en-US" dirty="0"/>
              <a:t>	A.  B-17s </a:t>
            </a:r>
          </a:p>
          <a:p>
            <a:r>
              <a:rPr lang="en-US" dirty="0"/>
              <a:t>	B.  B-29s</a:t>
            </a:r>
          </a:p>
          <a:p>
            <a:r>
              <a:rPr lang="en-US" dirty="0"/>
              <a:t>	C.  Flying Fortresses</a:t>
            </a:r>
          </a:p>
          <a:p>
            <a:r>
              <a:rPr lang="en-US" dirty="0"/>
              <a:t>	D.  B-52s</a:t>
            </a:r>
          </a:p>
          <a:p>
            <a:endParaRPr lang="en-US" dirty="0"/>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362200"/>
            <a:ext cx="4498975" cy="2882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6057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Destruction</a:t>
            </a:r>
            <a:endParaRPr lang="en-US" dirty="0"/>
          </a:p>
        </p:txBody>
      </p:sp>
      <p:sp>
        <p:nvSpPr>
          <p:cNvPr id="3" name="Content Placeholder 2"/>
          <p:cNvSpPr>
            <a:spLocks noGrp="1"/>
          </p:cNvSpPr>
          <p:nvPr>
            <p:ph sz="half" idx="1"/>
          </p:nvPr>
        </p:nvSpPr>
        <p:spPr>
          <a:xfrm>
            <a:off x="768096" y="2286000"/>
            <a:ext cx="3880104" cy="4023360"/>
          </a:xfrm>
        </p:spPr>
        <p:txBody>
          <a:bodyPr/>
          <a:lstStyle/>
          <a:p>
            <a:r>
              <a:rPr lang="en-US" b="1" dirty="0"/>
              <a:t>_____20.  What was the singular focus of General Curtis </a:t>
            </a:r>
            <a:r>
              <a:rPr lang="en-US" b="1" dirty="0" err="1"/>
              <a:t>LeMay</a:t>
            </a:r>
            <a:r>
              <a:rPr lang="en-US" b="1" dirty="0"/>
              <a:t>?</a:t>
            </a:r>
          </a:p>
          <a:p>
            <a:r>
              <a:rPr lang="en-US" dirty="0" smtClean="0"/>
              <a:t>A</a:t>
            </a:r>
            <a:r>
              <a:rPr lang="en-US" dirty="0"/>
              <a:t>.  The number of sorties flown.</a:t>
            </a:r>
          </a:p>
          <a:p>
            <a:r>
              <a:rPr lang="en-US" dirty="0" smtClean="0"/>
              <a:t>B</a:t>
            </a:r>
            <a:r>
              <a:rPr lang="en-US" dirty="0"/>
              <a:t>.   Target destruction.</a:t>
            </a:r>
          </a:p>
          <a:p>
            <a:r>
              <a:rPr lang="en-US" dirty="0" smtClean="0"/>
              <a:t>C</a:t>
            </a:r>
            <a:r>
              <a:rPr lang="en-US" dirty="0"/>
              <a:t>.   The number of bombs dropped.</a:t>
            </a:r>
          </a:p>
          <a:p>
            <a:r>
              <a:rPr lang="en-US" dirty="0" smtClean="0"/>
              <a:t>D</a:t>
            </a:r>
            <a:r>
              <a:rPr lang="en-US" dirty="0"/>
              <a:t>.  The number of men who died. </a:t>
            </a:r>
          </a:p>
          <a:p>
            <a:endParaRPr lang="en-US" dirty="0"/>
          </a:p>
        </p:txBody>
      </p:sp>
      <p:pic>
        <p:nvPicPr>
          <p:cNvPr id="61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838200"/>
            <a:ext cx="3833917" cy="508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1614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Over 100,000 people were killed in Tokyo.</a:t>
            </a:r>
            <a:endParaRPr lang="en-US" dirty="0"/>
          </a:p>
        </p:txBody>
      </p:sp>
      <p:sp>
        <p:nvSpPr>
          <p:cNvPr id="3" name="Content Placeholder 2"/>
          <p:cNvSpPr>
            <a:spLocks noGrp="1"/>
          </p:cNvSpPr>
          <p:nvPr>
            <p:ph sz="half" idx="1"/>
          </p:nvPr>
        </p:nvSpPr>
        <p:spPr/>
        <p:txBody>
          <a:bodyPr/>
          <a:lstStyle/>
          <a:p>
            <a:r>
              <a:rPr lang="en-US" b="1" dirty="0"/>
              <a:t>_____21.  How many civilians did the United States armed forces burn to death in Tokyo in a single night in March of 1945?</a:t>
            </a:r>
          </a:p>
          <a:p>
            <a:r>
              <a:rPr lang="en-US" dirty="0" smtClean="0"/>
              <a:t>A</a:t>
            </a:r>
            <a:r>
              <a:rPr lang="en-US" dirty="0"/>
              <a:t>.  hundreds</a:t>
            </a:r>
          </a:p>
          <a:p>
            <a:r>
              <a:rPr lang="en-US" dirty="0" smtClean="0"/>
              <a:t>B</a:t>
            </a:r>
            <a:r>
              <a:rPr lang="en-US" dirty="0"/>
              <a:t>.  thousands</a:t>
            </a:r>
          </a:p>
          <a:p>
            <a:pPr marL="0" indent="0">
              <a:buNone/>
            </a:pPr>
            <a:r>
              <a:rPr lang="en-US" dirty="0" smtClean="0"/>
              <a:t> C</a:t>
            </a:r>
            <a:r>
              <a:rPr lang="en-US" dirty="0"/>
              <a:t>.  tens of thousands</a:t>
            </a:r>
          </a:p>
          <a:p>
            <a:r>
              <a:rPr lang="en-US" dirty="0" smtClean="0"/>
              <a:t>D</a:t>
            </a:r>
            <a:r>
              <a:rPr lang="en-US" dirty="0"/>
              <a:t>.  </a:t>
            </a:r>
            <a:r>
              <a:rPr lang="en-US" dirty="0" smtClean="0"/>
              <a:t>one </a:t>
            </a:r>
            <a:r>
              <a:rPr lang="en-US" dirty="0"/>
              <a:t>hundred thousand people</a:t>
            </a:r>
          </a:p>
          <a:p>
            <a:endParaRPr lang="en-US" dirty="0"/>
          </a:p>
        </p:txBody>
      </p:sp>
      <p:pic>
        <p:nvPicPr>
          <p:cNvPr id="717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2209800"/>
            <a:ext cx="4412994" cy="3502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1470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229600" cy="1499616"/>
          </a:xfrm>
        </p:spPr>
        <p:txBody>
          <a:bodyPr/>
          <a:lstStyle/>
          <a:p>
            <a:r>
              <a:rPr lang="en-US" dirty="0" smtClean="0"/>
              <a:t>Tokyo was a Wooden City, and it burned.</a:t>
            </a:r>
            <a:endParaRPr lang="en-US" dirty="0"/>
          </a:p>
        </p:txBody>
      </p:sp>
      <p:sp>
        <p:nvSpPr>
          <p:cNvPr id="3" name="Content Placeholder 2"/>
          <p:cNvSpPr>
            <a:spLocks noGrp="1"/>
          </p:cNvSpPr>
          <p:nvPr>
            <p:ph sz="half" idx="1"/>
          </p:nvPr>
        </p:nvSpPr>
        <p:spPr>
          <a:xfrm>
            <a:off x="685800" y="1905000"/>
            <a:ext cx="3566160" cy="4023360"/>
          </a:xfrm>
        </p:spPr>
        <p:txBody>
          <a:bodyPr>
            <a:normAutofit/>
          </a:bodyPr>
          <a:lstStyle/>
          <a:p>
            <a:r>
              <a:rPr lang="en-US" b="1" dirty="0"/>
              <a:t>_____22.  Fifty square miles of Tokyo and all the people in it were destroyed because –</a:t>
            </a:r>
          </a:p>
          <a:p>
            <a:r>
              <a:rPr lang="en-US" dirty="0" smtClean="0"/>
              <a:t>A</a:t>
            </a:r>
            <a:r>
              <a:rPr lang="en-US" dirty="0"/>
              <a:t>. Tokyo was a wooden city.</a:t>
            </a:r>
          </a:p>
          <a:p>
            <a:r>
              <a:rPr lang="en-US" dirty="0" smtClean="0"/>
              <a:t>B</a:t>
            </a:r>
            <a:r>
              <a:rPr lang="en-US" dirty="0"/>
              <a:t>.  The B-29s were lowered to 5000 feet </a:t>
            </a:r>
            <a:r>
              <a:rPr lang="en-US" dirty="0" smtClean="0"/>
              <a:t>to </a:t>
            </a:r>
            <a:r>
              <a:rPr lang="en-US" dirty="0"/>
              <a:t>increase accuracy.</a:t>
            </a:r>
          </a:p>
          <a:p>
            <a:r>
              <a:rPr lang="en-US" dirty="0" smtClean="0"/>
              <a:t>C</a:t>
            </a:r>
            <a:r>
              <a:rPr lang="en-US" dirty="0"/>
              <a:t>.  firebombs were used instead of </a:t>
            </a:r>
            <a:r>
              <a:rPr lang="en-US" dirty="0" smtClean="0"/>
              <a:t>traditional </a:t>
            </a:r>
            <a:r>
              <a:rPr lang="en-US" dirty="0"/>
              <a:t>explosives.</a:t>
            </a:r>
          </a:p>
          <a:p>
            <a:r>
              <a:rPr lang="en-US" dirty="0" smtClean="0"/>
              <a:t>D</a:t>
            </a:r>
            <a:r>
              <a:rPr lang="en-US" dirty="0"/>
              <a:t>.  All of the above reasons.</a:t>
            </a:r>
          </a:p>
          <a:p>
            <a:endParaRPr lang="en-US" dirty="0"/>
          </a:p>
        </p:txBody>
      </p:sp>
      <p:pic>
        <p:nvPicPr>
          <p:cNvPr id="819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267200" y="2057400"/>
            <a:ext cx="4453516"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9653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Sixty-Seven other cities firebombed.</a:t>
            </a:r>
            <a:endParaRPr lang="en-US" dirty="0"/>
          </a:p>
        </p:txBody>
      </p:sp>
      <p:sp>
        <p:nvSpPr>
          <p:cNvPr id="3" name="Content Placeholder 2"/>
          <p:cNvSpPr>
            <a:spLocks noGrp="1"/>
          </p:cNvSpPr>
          <p:nvPr>
            <p:ph sz="half" idx="1"/>
          </p:nvPr>
        </p:nvSpPr>
        <p:spPr/>
        <p:txBody>
          <a:bodyPr/>
          <a:lstStyle/>
          <a:p>
            <a:r>
              <a:rPr lang="en-US" b="1" dirty="0"/>
              <a:t>_____23.  How many other cities were firebombed and completely destroyed in Japan – before the dropping of the atomic bombs over Hiroshima and Nagasaki? </a:t>
            </a:r>
          </a:p>
          <a:p>
            <a:r>
              <a:rPr lang="en-US" dirty="0"/>
              <a:t>	A.  one dozen</a:t>
            </a:r>
          </a:p>
          <a:p>
            <a:r>
              <a:rPr lang="en-US" dirty="0"/>
              <a:t>	B.  three dozen</a:t>
            </a:r>
          </a:p>
          <a:p>
            <a:r>
              <a:rPr lang="en-US" dirty="0"/>
              <a:t>	C.  fifty</a:t>
            </a:r>
          </a:p>
          <a:p>
            <a:r>
              <a:rPr lang="en-US" dirty="0"/>
              <a:t>	D. sixty-seven </a:t>
            </a:r>
          </a:p>
          <a:p>
            <a:endParaRPr lang="en-US" dirty="0"/>
          </a:p>
        </p:txBody>
      </p:sp>
      <p:pic>
        <p:nvPicPr>
          <p:cNvPr id="921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rot="19771021">
            <a:off x="3901477" y="2798611"/>
            <a:ext cx="4885367" cy="1691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526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Robert McNamara and Gen. </a:t>
            </a:r>
            <a:r>
              <a:rPr lang="en-US" dirty="0" err="1" smtClean="0"/>
              <a:t>curtis</a:t>
            </a:r>
            <a:r>
              <a:rPr lang="en-US" dirty="0" smtClean="0"/>
              <a:t> </a:t>
            </a:r>
            <a:r>
              <a:rPr lang="en-US" dirty="0" err="1" smtClean="0"/>
              <a:t>LeMay</a:t>
            </a:r>
            <a:endParaRPr lang="en-US" dirty="0"/>
          </a:p>
        </p:txBody>
      </p:sp>
      <p:sp>
        <p:nvSpPr>
          <p:cNvPr id="3" name="Content Placeholder 2"/>
          <p:cNvSpPr>
            <a:spLocks noGrp="1"/>
          </p:cNvSpPr>
          <p:nvPr>
            <p:ph sz="half" idx="1"/>
          </p:nvPr>
        </p:nvSpPr>
        <p:spPr>
          <a:xfrm>
            <a:off x="768096" y="1828800"/>
            <a:ext cx="3803904" cy="4480560"/>
          </a:xfrm>
        </p:spPr>
        <p:txBody>
          <a:bodyPr>
            <a:normAutofit/>
          </a:bodyPr>
          <a:lstStyle/>
          <a:p>
            <a:r>
              <a:rPr lang="en-US" b="1" dirty="0"/>
              <a:t>_____24.  Curtis </a:t>
            </a:r>
            <a:r>
              <a:rPr lang="en-US" b="1" dirty="0" err="1"/>
              <a:t>LeMay</a:t>
            </a:r>
            <a:r>
              <a:rPr lang="en-US" b="1" dirty="0"/>
              <a:t> claimed that if the United States had lost the war, the military and political leaders would have been tried as war criminals.  Who did Robert S. McNamara say was acting as a war criminal during World War II?</a:t>
            </a:r>
          </a:p>
          <a:p>
            <a:r>
              <a:rPr lang="en-US" dirty="0" smtClean="0"/>
              <a:t>A</a:t>
            </a:r>
            <a:r>
              <a:rPr lang="en-US" dirty="0"/>
              <a:t>.  FDR and Harry Truman</a:t>
            </a:r>
          </a:p>
          <a:p>
            <a:r>
              <a:rPr lang="en-US" dirty="0" smtClean="0"/>
              <a:t>B</a:t>
            </a:r>
            <a:r>
              <a:rPr lang="en-US" dirty="0"/>
              <a:t>.  MacArthur and Eisenhower</a:t>
            </a:r>
          </a:p>
          <a:p>
            <a:r>
              <a:rPr lang="en-US" dirty="0" smtClean="0"/>
              <a:t>C</a:t>
            </a:r>
            <a:r>
              <a:rPr lang="en-US" dirty="0"/>
              <a:t>.  Curtis </a:t>
            </a:r>
            <a:r>
              <a:rPr lang="en-US" dirty="0" err="1"/>
              <a:t>LeMay</a:t>
            </a:r>
            <a:r>
              <a:rPr lang="en-US" dirty="0"/>
              <a:t> and himself</a:t>
            </a:r>
          </a:p>
          <a:p>
            <a:r>
              <a:rPr lang="en-US" dirty="0" smtClean="0"/>
              <a:t>D</a:t>
            </a:r>
            <a:r>
              <a:rPr lang="en-US" dirty="0"/>
              <a:t>. </a:t>
            </a:r>
            <a:r>
              <a:rPr lang="en-US" dirty="0" smtClean="0"/>
              <a:t> Japanese </a:t>
            </a:r>
            <a:r>
              <a:rPr lang="en-US" dirty="0"/>
              <a:t>Civilians </a:t>
            </a:r>
          </a:p>
          <a:p>
            <a:endParaRPr lang="en-US" dirty="0"/>
          </a:p>
        </p:txBody>
      </p:sp>
      <p:pic>
        <p:nvPicPr>
          <p:cNvPr id="1024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00600" y="1676400"/>
            <a:ext cx="3276600" cy="4923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192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Nothing…</a:t>
            </a:r>
            <a:endParaRPr lang="en-US" dirty="0"/>
          </a:p>
        </p:txBody>
      </p:sp>
      <p:sp>
        <p:nvSpPr>
          <p:cNvPr id="3" name="Content Placeholder 2"/>
          <p:cNvSpPr>
            <a:spLocks noGrp="1"/>
          </p:cNvSpPr>
          <p:nvPr>
            <p:ph sz="half" idx="1"/>
          </p:nvPr>
        </p:nvSpPr>
        <p:spPr/>
        <p:txBody>
          <a:bodyPr/>
          <a:lstStyle/>
          <a:p>
            <a:r>
              <a:rPr lang="en-US" b="1" dirty="0"/>
              <a:t>_____25.  What makes it immoral if you lose and not immoral if you win?</a:t>
            </a:r>
          </a:p>
          <a:p>
            <a:r>
              <a:rPr lang="en-US" dirty="0"/>
              <a:t>	A.  Something.</a:t>
            </a:r>
          </a:p>
          <a:p>
            <a:r>
              <a:rPr lang="en-US" dirty="0"/>
              <a:t>	B.  Nothing. </a:t>
            </a:r>
          </a:p>
          <a:p>
            <a:endParaRPr lang="en-US" dirty="0"/>
          </a:p>
          <a:p>
            <a:endParaRPr lang="en-US" dirty="0"/>
          </a:p>
        </p:txBody>
      </p:sp>
      <p:pic>
        <p:nvPicPr>
          <p:cNvPr id="1126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14625" y="457200"/>
            <a:ext cx="3667852" cy="585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9396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talk about Vietnam. </a:t>
            </a:r>
            <a:endParaRPr lang="en-US" dirty="0"/>
          </a:p>
        </p:txBody>
      </p:sp>
      <p:sp>
        <p:nvSpPr>
          <p:cNvPr id="3" name="Content Placeholder 2"/>
          <p:cNvSpPr>
            <a:spLocks noGrp="1"/>
          </p:cNvSpPr>
          <p:nvPr>
            <p:ph sz="half" idx="1"/>
          </p:nvPr>
        </p:nvSpPr>
        <p:spPr/>
        <p:txBody>
          <a:bodyPr>
            <a:normAutofit/>
          </a:bodyPr>
          <a:lstStyle/>
          <a:p>
            <a:r>
              <a:rPr lang="en-US" b="1" dirty="0"/>
              <a:t>_____26.  What advice did Robert McNamara give to LBJ when he first asked him for a brief on the war in 1964?</a:t>
            </a:r>
            <a:endParaRPr lang="en-US" dirty="0"/>
          </a:p>
          <a:p>
            <a:r>
              <a:rPr lang="en-US" dirty="0" smtClean="0"/>
              <a:t>A</a:t>
            </a:r>
            <a:r>
              <a:rPr lang="en-US" dirty="0"/>
              <a:t>.  to invade North Vietnam. </a:t>
            </a:r>
          </a:p>
          <a:p>
            <a:r>
              <a:rPr lang="en-US" dirty="0" smtClean="0"/>
              <a:t>B</a:t>
            </a:r>
            <a:r>
              <a:rPr lang="en-US" dirty="0"/>
              <a:t>.  to pull out of South Vietnam. </a:t>
            </a:r>
          </a:p>
          <a:p>
            <a:r>
              <a:rPr lang="en-US" dirty="0" smtClean="0"/>
              <a:t>C</a:t>
            </a:r>
            <a:r>
              <a:rPr lang="en-US" dirty="0"/>
              <a:t>.  not to </a:t>
            </a:r>
            <a:r>
              <a:rPr lang="en-US" dirty="0" smtClean="0"/>
              <a:t>talk about </a:t>
            </a:r>
            <a:r>
              <a:rPr lang="en-US" dirty="0"/>
              <a:t>the </a:t>
            </a:r>
            <a:r>
              <a:rPr lang="en-US" dirty="0" smtClean="0"/>
              <a:t>war.</a:t>
            </a:r>
            <a:endParaRPr lang="en-US" dirty="0"/>
          </a:p>
          <a:p>
            <a:r>
              <a:rPr lang="en-US" dirty="0" smtClean="0"/>
              <a:t>D</a:t>
            </a:r>
            <a:r>
              <a:rPr lang="en-US" dirty="0"/>
              <a:t>.  </a:t>
            </a:r>
            <a:r>
              <a:rPr lang="en-US" dirty="0" smtClean="0"/>
              <a:t>Send no soldiers to Vietnam. </a:t>
            </a:r>
            <a:endParaRPr lang="en-US" dirty="0"/>
          </a:p>
          <a:p>
            <a:endParaRPr lang="en-US" dirty="0"/>
          </a:p>
        </p:txBody>
      </p:sp>
      <p:pic>
        <p:nvPicPr>
          <p:cNvPr id="1229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03093" y="1504994"/>
            <a:ext cx="3755107" cy="4803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4852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Polio</a:t>
            </a:r>
            <a:endParaRPr lang="en-US" dirty="0"/>
          </a:p>
        </p:txBody>
      </p:sp>
      <p:sp>
        <p:nvSpPr>
          <p:cNvPr id="3" name="Content Placeholder 2"/>
          <p:cNvSpPr>
            <a:spLocks noGrp="1"/>
          </p:cNvSpPr>
          <p:nvPr>
            <p:ph sz="half" idx="1"/>
          </p:nvPr>
        </p:nvSpPr>
        <p:spPr/>
        <p:txBody>
          <a:bodyPr/>
          <a:lstStyle/>
          <a:p>
            <a:r>
              <a:rPr lang="en-US" b="1" dirty="0"/>
              <a:t>_____27.  Both Robert McNamara and his wife were survivors of – </a:t>
            </a:r>
            <a:endParaRPr lang="en-US" dirty="0"/>
          </a:p>
          <a:p>
            <a:r>
              <a:rPr lang="en-US" dirty="0"/>
              <a:t>	A.  The Spanish Flu</a:t>
            </a:r>
          </a:p>
          <a:p>
            <a:r>
              <a:rPr lang="en-US" dirty="0"/>
              <a:t>	B.  Polio</a:t>
            </a:r>
          </a:p>
          <a:p>
            <a:r>
              <a:rPr lang="en-US" dirty="0"/>
              <a:t>	C.  Malaria</a:t>
            </a:r>
          </a:p>
          <a:p>
            <a:r>
              <a:rPr lang="en-US" dirty="0"/>
              <a:t>	D.  Dysentery </a:t>
            </a:r>
          </a:p>
          <a:p>
            <a:endParaRPr lang="en-US" dirty="0"/>
          </a:p>
        </p:txBody>
      </p:sp>
      <p:pic>
        <p:nvPicPr>
          <p:cNvPr id="1331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572000" y="762000"/>
            <a:ext cx="3887594" cy="539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59286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ford motor company</a:t>
            </a:r>
            <a:endParaRPr lang="en-US" dirty="0"/>
          </a:p>
        </p:txBody>
      </p:sp>
      <p:sp>
        <p:nvSpPr>
          <p:cNvPr id="3" name="Content Placeholder 2"/>
          <p:cNvSpPr>
            <a:spLocks noGrp="1"/>
          </p:cNvSpPr>
          <p:nvPr>
            <p:ph sz="half" idx="1"/>
          </p:nvPr>
        </p:nvSpPr>
        <p:spPr/>
        <p:txBody>
          <a:bodyPr/>
          <a:lstStyle/>
          <a:p>
            <a:r>
              <a:rPr lang="en-US" b="1" dirty="0"/>
              <a:t>_____28.  What company did Robert McNamara work for in the years after World War II?</a:t>
            </a:r>
          </a:p>
          <a:p>
            <a:r>
              <a:rPr lang="en-US" dirty="0"/>
              <a:t>	A.  Ford Motor Company</a:t>
            </a:r>
          </a:p>
          <a:p>
            <a:r>
              <a:rPr lang="en-US" dirty="0"/>
              <a:t>	B.  IBM</a:t>
            </a:r>
          </a:p>
          <a:p>
            <a:r>
              <a:rPr lang="en-US" dirty="0"/>
              <a:t>	C.  Boeing </a:t>
            </a:r>
          </a:p>
          <a:p>
            <a:r>
              <a:rPr lang="en-US" dirty="0"/>
              <a:t>	D. Coca-Cola</a:t>
            </a:r>
          </a:p>
          <a:p>
            <a:endParaRPr lang="en-US" dirty="0"/>
          </a:p>
        </p:txBody>
      </p:sp>
      <p:pic>
        <p:nvPicPr>
          <p:cNvPr id="1433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1981200"/>
            <a:ext cx="4553029"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2542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Nations will be destroyed, just as Hiroshima and Nagasaki Were in 1945</a:t>
            </a:r>
            <a:endParaRPr lang="en-US" dirty="0"/>
          </a:p>
        </p:txBody>
      </p:sp>
      <p:sp>
        <p:nvSpPr>
          <p:cNvPr id="3" name="Content Placeholder 2"/>
          <p:cNvSpPr>
            <a:spLocks noGrp="1"/>
          </p:cNvSpPr>
          <p:nvPr>
            <p:ph sz="half" idx="1"/>
          </p:nvPr>
        </p:nvSpPr>
        <p:spPr/>
        <p:txBody>
          <a:bodyPr/>
          <a:lstStyle/>
          <a:p>
            <a:r>
              <a:rPr lang="en-US" b="1" dirty="0"/>
              <a:t>_____2.  If you make one mistake with an nuclear weapon – </a:t>
            </a:r>
            <a:endParaRPr lang="en-US" dirty="0"/>
          </a:p>
          <a:p>
            <a:r>
              <a:rPr lang="en-US" dirty="0" smtClean="0"/>
              <a:t>A</a:t>
            </a:r>
            <a:r>
              <a:rPr lang="en-US" dirty="0"/>
              <a:t>.  nations will be destroyed. </a:t>
            </a:r>
          </a:p>
          <a:p>
            <a:r>
              <a:rPr lang="en-US" dirty="0" smtClean="0"/>
              <a:t>B</a:t>
            </a:r>
            <a:r>
              <a:rPr lang="en-US" dirty="0"/>
              <a:t>.  human life on Earth will end.</a:t>
            </a:r>
          </a:p>
          <a:p>
            <a:r>
              <a:rPr lang="en-US" dirty="0" smtClean="0"/>
              <a:t>C</a:t>
            </a:r>
            <a:r>
              <a:rPr lang="en-US" dirty="0"/>
              <a:t>.  retaliation will always follow.</a:t>
            </a:r>
          </a:p>
          <a:p>
            <a:r>
              <a:rPr lang="en-US" dirty="0" smtClean="0"/>
              <a:t>D</a:t>
            </a:r>
            <a:r>
              <a:rPr lang="en-US" dirty="0"/>
              <a:t>.  the </a:t>
            </a:r>
            <a:r>
              <a:rPr lang="en-US" dirty="0" smtClean="0"/>
              <a:t>UN will intervene</a:t>
            </a:r>
            <a:r>
              <a:rPr lang="en-US" dirty="0"/>
              <a:t>.</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91903" y="2286000"/>
            <a:ext cx="3366969" cy="4022725"/>
          </a:xfrm>
        </p:spPr>
      </p:pic>
    </p:spTree>
    <p:extLst>
      <p:ext uri="{BB962C8B-B14F-4D97-AF65-F5344CB8AC3E}">
        <p14:creationId xmlns:p14="http://schemas.microsoft.com/office/powerpoint/2010/main" val="36584290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918704" cy="1499616"/>
          </a:xfrm>
        </p:spPr>
        <p:txBody>
          <a:bodyPr/>
          <a:lstStyle/>
          <a:p>
            <a:r>
              <a:rPr lang="en-US" dirty="0" smtClean="0"/>
              <a:t>All of the automobile safety features.</a:t>
            </a:r>
            <a:endParaRPr lang="en-US" dirty="0"/>
          </a:p>
        </p:txBody>
      </p:sp>
      <p:sp>
        <p:nvSpPr>
          <p:cNvPr id="3" name="Content Placeholder 2"/>
          <p:cNvSpPr>
            <a:spLocks noGrp="1"/>
          </p:cNvSpPr>
          <p:nvPr>
            <p:ph sz="half" idx="1"/>
          </p:nvPr>
        </p:nvSpPr>
        <p:spPr/>
        <p:txBody>
          <a:bodyPr/>
          <a:lstStyle/>
          <a:p>
            <a:r>
              <a:rPr lang="en-US" b="1" dirty="0"/>
              <a:t>_____29.  In order to prevent injuries in Ford automobiles, what did Robert McNamara insist the company introduce?</a:t>
            </a:r>
          </a:p>
          <a:p>
            <a:r>
              <a:rPr lang="en-US" dirty="0" smtClean="0"/>
              <a:t>A</a:t>
            </a:r>
            <a:r>
              <a:rPr lang="en-US" dirty="0"/>
              <a:t>.  seatbelts</a:t>
            </a:r>
          </a:p>
          <a:p>
            <a:r>
              <a:rPr lang="en-US" dirty="0" smtClean="0"/>
              <a:t>B</a:t>
            </a:r>
            <a:r>
              <a:rPr lang="en-US" dirty="0"/>
              <a:t>.  safer steering columns</a:t>
            </a:r>
          </a:p>
          <a:p>
            <a:r>
              <a:rPr lang="en-US" dirty="0" smtClean="0"/>
              <a:t>C</a:t>
            </a:r>
            <a:r>
              <a:rPr lang="en-US" dirty="0"/>
              <a:t>.  padded instrument panels</a:t>
            </a:r>
          </a:p>
          <a:p>
            <a:r>
              <a:rPr lang="en-US" dirty="0" smtClean="0"/>
              <a:t>D</a:t>
            </a:r>
            <a:r>
              <a:rPr lang="en-US" dirty="0"/>
              <a:t>.  all of the above</a:t>
            </a:r>
          </a:p>
          <a:p>
            <a:endParaRPr lang="en-US" dirty="0"/>
          </a:p>
        </p:txBody>
      </p:sp>
      <p:pic>
        <p:nvPicPr>
          <p:cNvPr id="15362"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514600"/>
            <a:ext cx="4392568" cy="2744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2822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 was asked to join JFK’s Cabinet.</a:t>
            </a:r>
            <a:endParaRPr lang="en-US" dirty="0"/>
          </a:p>
        </p:txBody>
      </p:sp>
      <p:sp>
        <p:nvSpPr>
          <p:cNvPr id="3" name="Content Placeholder 2"/>
          <p:cNvSpPr>
            <a:spLocks noGrp="1"/>
          </p:cNvSpPr>
          <p:nvPr>
            <p:ph sz="half" idx="1"/>
          </p:nvPr>
        </p:nvSpPr>
        <p:spPr>
          <a:xfrm>
            <a:off x="762000" y="1981200"/>
            <a:ext cx="4184904" cy="4023360"/>
          </a:xfrm>
        </p:spPr>
        <p:txBody>
          <a:bodyPr>
            <a:normAutofit/>
          </a:bodyPr>
          <a:lstStyle/>
          <a:p>
            <a:r>
              <a:rPr lang="en-US" b="1" dirty="0" smtClean="0"/>
              <a:t>_____30.  Robert McNamara was the first President of the Ford Motor Company who was not in the Ford family; however, after five weeks he quit.  Why?</a:t>
            </a:r>
          </a:p>
          <a:p>
            <a:r>
              <a:rPr lang="en-US" dirty="0" smtClean="0"/>
              <a:t>A</a:t>
            </a:r>
            <a:r>
              <a:rPr lang="en-US" dirty="0"/>
              <a:t>.  Ford was anti-Semitic and hateful.</a:t>
            </a:r>
          </a:p>
          <a:p>
            <a:r>
              <a:rPr lang="en-US" dirty="0" smtClean="0"/>
              <a:t>B</a:t>
            </a:r>
            <a:r>
              <a:rPr lang="en-US" dirty="0"/>
              <a:t>.  McNamara hated the job.</a:t>
            </a:r>
          </a:p>
          <a:p>
            <a:r>
              <a:rPr lang="en-US" dirty="0" smtClean="0"/>
              <a:t>C</a:t>
            </a:r>
            <a:r>
              <a:rPr lang="en-US" dirty="0"/>
              <a:t>.  He was fired for embezzlement.</a:t>
            </a:r>
          </a:p>
          <a:p>
            <a:r>
              <a:rPr lang="en-US" dirty="0" smtClean="0"/>
              <a:t>D</a:t>
            </a:r>
            <a:r>
              <a:rPr lang="en-US" dirty="0"/>
              <a:t>.  He was asked to join JFK’s Cabinet.</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29200" y="2362200"/>
            <a:ext cx="3919870" cy="2667000"/>
          </a:xfrm>
        </p:spPr>
      </p:pic>
    </p:spTree>
    <p:extLst>
      <p:ext uri="{BB962C8B-B14F-4D97-AF65-F5344CB8AC3E}">
        <p14:creationId xmlns:p14="http://schemas.microsoft.com/office/powerpoint/2010/main" val="3141824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Secretary of Defense </a:t>
            </a:r>
            <a:endParaRPr lang="en-US" dirty="0"/>
          </a:p>
        </p:txBody>
      </p:sp>
      <p:sp>
        <p:nvSpPr>
          <p:cNvPr id="3" name="Content Placeholder 2"/>
          <p:cNvSpPr>
            <a:spLocks noGrp="1"/>
          </p:cNvSpPr>
          <p:nvPr>
            <p:ph sz="half" idx="1"/>
          </p:nvPr>
        </p:nvSpPr>
        <p:spPr/>
        <p:txBody>
          <a:bodyPr/>
          <a:lstStyle/>
          <a:p>
            <a:r>
              <a:rPr lang="en-US" b="1" dirty="0"/>
              <a:t>_____31.  What Cabinet position did McNamara eventually accept from John F. Kennedy? </a:t>
            </a:r>
          </a:p>
          <a:p>
            <a:r>
              <a:rPr lang="en-US" dirty="0" smtClean="0"/>
              <a:t>A</a:t>
            </a:r>
            <a:r>
              <a:rPr lang="en-US" dirty="0"/>
              <a:t>.  The Treasury Department</a:t>
            </a:r>
          </a:p>
          <a:p>
            <a:r>
              <a:rPr lang="en-US" dirty="0" smtClean="0"/>
              <a:t>B</a:t>
            </a:r>
            <a:r>
              <a:rPr lang="en-US" dirty="0"/>
              <a:t>.  Secretary of Defense</a:t>
            </a:r>
          </a:p>
          <a:p>
            <a:r>
              <a:rPr lang="en-US" dirty="0" smtClean="0"/>
              <a:t>C</a:t>
            </a:r>
            <a:r>
              <a:rPr lang="en-US" dirty="0"/>
              <a:t>.  Department of the Interior</a:t>
            </a:r>
          </a:p>
          <a:p>
            <a:r>
              <a:rPr lang="en-US" dirty="0" smtClean="0"/>
              <a:t>D</a:t>
            </a:r>
            <a:r>
              <a:rPr lang="en-US" dirty="0"/>
              <a:t>.  Department of Commerce </a:t>
            </a:r>
          </a:p>
          <a:p>
            <a:endParaRPr lang="en-US" dirty="0"/>
          </a:p>
        </p:txBody>
      </p:sp>
      <p:pic>
        <p:nvPicPr>
          <p:cNvPr id="1638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151436" y="1143000"/>
            <a:ext cx="3281717" cy="4797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83272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Ngo Diem</a:t>
            </a:r>
            <a:endParaRPr lang="en-US" dirty="0"/>
          </a:p>
        </p:txBody>
      </p:sp>
      <p:sp>
        <p:nvSpPr>
          <p:cNvPr id="3" name="Content Placeholder 2"/>
          <p:cNvSpPr>
            <a:spLocks noGrp="1"/>
          </p:cNvSpPr>
          <p:nvPr>
            <p:ph sz="half" idx="1"/>
          </p:nvPr>
        </p:nvSpPr>
        <p:spPr/>
        <p:txBody>
          <a:bodyPr/>
          <a:lstStyle/>
          <a:p>
            <a:r>
              <a:rPr lang="en-US" b="1" dirty="0"/>
              <a:t>_____32.  What South Vietnamese leader was overthrown by a military coup in 1963 – a coup which the United States government was at least partially responsible for?</a:t>
            </a:r>
            <a:endParaRPr lang="en-US" dirty="0"/>
          </a:p>
          <a:p>
            <a:r>
              <a:rPr lang="en-US" dirty="0"/>
              <a:t>	A.  Ngo Diem</a:t>
            </a:r>
          </a:p>
          <a:p>
            <a:r>
              <a:rPr lang="en-US" dirty="0"/>
              <a:t>	B.  Ho Chi Minh</a:t>
            </a:r>
          </a:p>
          <a:p>
            <a:r>
              <a:rPr lang="en-US" dirty="0"/>
              <a:t>	C.  Kim Il Sung</a:t>
            </a:r>
          </a:p>
          <a:p>
            <a:r>
              <a:rPr lang="en-US" dirty="0"/>
              <a:t>	D.  Nguyen Thanh</a:t>
            </a:r>
          </a:p>
          <a:p>
            <a:endParaRPr lang="en-US" dirty="0"/>
          </a:p>
        </p:txBody>
      </p:sp>
      <p:pic>
        <p:nvPicPr>
          <p:cNvPr id="1741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990600"/>
            <a:ext cx="3834581" cy="531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8364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842504" cy="1499616"/>
          </a:xfrm>
        </p:spPr>
        <p:txBody>
          <a:bodyPr>
            <a:normAutofit fontScale="90000"/>
          </a:bodyPr>
          <a:lstStyle/>
          <a:p>
            <a:r>
              <a:rPr lang="en-US" dirty="0" smtClean="0"/>
              <a:t>Robert McNamara picked the site at Arlington National Cemetery where John Fitzgerald Kennedy was lain to rest...</a:t>
            </a:r>
            <a:endParaRPr lang="en-US" dirty="0"/>
          </a:p>
        </p:txBody>
      </p:sp>
      <p:sp>
        <p:nvSpPr>
          <p:cNvPr id="3" name="Content Placeholder 2"/>
          <p:cNvSpPr>
            <a:spLocks noGrp="1"/>
          </p:cNvSpPr>
          <p:nvPr>
            <p:ph sz="half" idx="1"/>
          </p:nvPr>
        </p:nvSpPr>
        <p:spPr/>
        <p:txBody>
          <a:bodyPr/>
          <a:lstStyle/>
          <a:p>
            <a:r>
              <a:rPr lang="en-US" b="1" dirty="0"/>
              <a:t>_____33.  Who picked out the spot in Arlington National Cemetery where President John F. Kennedy was buried after his assassination in November of 1963? </a:t>
            </a:r>
            <a:endParaRPr lang="en-US" dirty="0"/>
          </a:p>
          <a:p>
            <a:r>
              <a:rPr lang="en-US" dirty="0"/>
              <a:t>	A.  Lyndon Johnson</a:t>
            </a:r>
          </a:p>
          <a:p>
            <a:r>
              <a:rPr lang="en-US" dirty="0"/>
              <a:t>	B.  Jackie Kennedy</a:t>
            </a:r>
          </a:p>
          <a:p>
            <a:r>
              <a:rPr lang="en-US" dirty="0"/>
              <a:t>	C.  Robert McNamara</a:t>
            </a:r>
          </a:p>
          <a:p>
            <a:r>
              <a:rPr lang="en-US" dirty="0"/>
              <a:t>	D.  Robert F. Kennedy</a:t>
            </a:r>
          </a:p>
          <a:p>
            <a:endParaRPr lang="en-US" dirty="0"/>
          </a:p>
        </p:txBody>
      </p:sp>
      <p:pic>
        <p:nvPicPr>
          <p:cNvPr id="1843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2590800"/>
            <a:ext cx="4456906" cy="2971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6504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north Vietnamese gunboat: there!</a:t>
            </a:r>
            <a:endParaRPr lang="en-US" dirty="0"/>
          </a:p>
        </p:txBody>
      </p:sp>
      <p:sp>
        <p:nvSpPr>
          <p:cNvPr id="3" name="Content Placeholder 2"/>
          <p:cNvSpPr>
            <a:spLocks noGrp="1"/>
          </p:cNvSpPr>
          <p:nvPr>
            <p:ph sz="half" idx="1"/>
          </p:nvPr>
        </p:nvSpPr>
        <p:spPr/>
        <p:txBody>
          <a:bodyPr/>
          <a:lstStyle/>
          <a:p>
            <a:r>
              <a:rPr lang="en-US" b="1" dirty="0"/>
              <a:t>_____34.  What attacked the </a:t>
            </a:r>
            <a:r>
              <a:rPr lang="en-US" b="1" i="1" dirty="0"/>
              <a:t>USS Maddox</a:t>
            </a:r>
            <a:r>
              <a:rPr lang="en-US" b="1" dirty="0"/>
              <a:t> in the Gulf of Tonkin in August of 1964? </a:t>
            </a:r>
            <a:endParaRPr lang="en-US" dirty="0"/>
          </a:p>
          <a:p>
            <a:r>
              <a:rPr lang="en-US" dirty="0" smtClean="0"/>
              <a:t>A</a:t>
            </a:r>
            <a:r>
              <a:rPr lang="en-US" dirty="0"/>
              <a:t>.  a Soviet jet plane.</a:t>
            </a:r>
          </a:p>
          <a:p>
            <a:r>
              <a:rPr lang="en-US" dirty="0" smtClean="0"/>
              <a:t>B</a:t>
            </a:r>
            <a:r>
              <a:rPr lang="en-US" dirty="0"/>
              <a:t>.  a Chinese naval vessel.</a:t>
            </a:r>
          </a:p>
          <a:p>
            <a:r>
              <a:rPr lang="en-US" dirty="0" smtClean="0"/>
              <a:t>C</a:t>
            </a:r>
            <a:r>
              <a:rPr lang="en-US" dirty="0"/>
              <a:t>.  a North Vietnamese gunboat.</a:t>
            </a:r>
          </a:p>
          <a:p>
            <a:r>
              <a:rPr lang="en-US" dirty="0" smtClean="0"/>
              <a:t>D</a:t>
            </a:r>
            <a:r>
              <a:rPr lang="en-US" dirty="0"/>
              <a:t>.  a North Korean destroyer.</a:t>
            </a:r>
          </a:p>
          <a:p>
            <a:endParaRPr lang="en-US" dirty="0"/>
          </a:p>
        </p:txBody>
      </p:sp>
      <p:pic>
        <p:nvPicPr>
          <p:cNvPr id="1945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2514600"/>
            <a:ext cx="4062924" cy="239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86152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North Vietnamese were bombed.</a:t>
            </a:r>
            <a:endParaRPr lang="en-US" dirty="0"/>
          </a:p>
        </p:txBody>
      </p:sp>
      <p:sp>
        <p:nvSpPr>
          <p:cNvPr id="3" name="Content Placeholder 2"/>
          <p:cNvSpPr>
            <a:spLocks noGrp="1"/>
          </p:cNvSpPr>
          <p:nvPr>
            <p:ph sz="half" idx="1"/>
          </p:nvPr>
        </p:nvSpPr>
        <p:spPr/>
        <p:txBody>
          <a:bodyPr/>
          <a:lstStyle/>
          <a:p>
            <a:r>
              <a:rPr lang="en-US" b="1" dirty="0"/>
              <a:t>_____35.  As a result of a second attack – this time a “torpedo attack” on the USS Turner Joy, the United States of America bombed – </a:t>
            </a:r>
          </a:p>
          <a:p>
            <a:r>
              <a:rPr lang="en-US" dirty="0"/>
              <a:t>	A.  The Soviet Union</a:t>
            </a:r>
          </a:p>
          <a:p>
            <a:r>
              <a:rPr lang="en-US" dirty="0"/>
              <a:t>	B.  China</a:t>
            </a:r>
          </a:p>
          <a:p>
            <a:r>
              <a:rPr lang="en-US" dirty="0"/>
              <a:t>	C.  North Vietnam</a:t>
            </a:r>
          </a:p>
          <a:p>
            <a:r>
              <a:rPr lang="en-US" dirty="0"/>
              <a:t>	D.  North Korea</a:t>
            </a:r>
          </a:p>
          <a:p>
            <a:endParaRPr lang="en-US" dirty="0"/>
          </a:p>
          <a:p>
            <a:endParaRPr lang="en-US" dirty="0"/>
          </a:p>
          <a:p>
            <a:endParaRPr lang="en-US" dirty="0"/>
          </a:p>
        </p:txBody>
      </p:sp>
      <p:pic>
        <p:nvPicPr>
          <p:cNvPr id="2048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76800" y="2096132"/>
            <a:ext cx="3505200" cy="4282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79003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8147304" cy="1499616"/>
          </a:xfrm>
        </p:spPr>
        <p:txBody>
          <a:bodyPr/>
          <a:lstStyle/>
          <a:p>
            <a:r>
              <a:rPr lang="en-US" dirty="0" smtClean="0"/>
              <a:t>The gulf of </a:t>
            </a:r>
            <a:r>
              <a:rPr lang="en-US" dirty="0" err="1" smtClean="0"/>
              <a:t>tonkin</a:t>
            </a:r>
            <a:r>
              <a:rPr lang="en-US" dirty="0" smtClean="0"/>
              <a:t> resolution was used to Authorize the Vietnam War in 1964. </a:t>
            </a:r>
            <a:endParaRPr lang="en-US" dirty="0"/>
          </a:p>
        </p:txBody>
      </p:sp>
      <p:sp>
        <p:nvSpPr>
          <p:cNvPr id="3" name="Content Placeholder 2"/>
          <p:cNvSpPr>
            <a:spLocks noGrp="1"/>
          </p:cNvSpPr>
          <p:nvPr>
            <p:ph sz="half" idx="1"/>
          </p:nvPr>
        </p:nvSpPr>
        <p:spPr>
          <a:xfrm>
            <a:off x="768096" y="2286000"/>
            <a:ext cx="4718304" cy="4023360"/>
          </a:xfrm>
        </p:spPr>
        <p:txBody>
          <a:bodyPr>
            <a:normAutofit/>
          </a:bodyPr>
          <a:lstStyle/>
          <a:p>
            <a:r>
              <a:rPr lang="en-US" b="1" dirty="0" smtClean="0"/>
              <a:t>_____</a:t>
            </a:r>
            <a:r>
              <a:rPr lang="en-US" b="1" dirty="0"/>
              <a:t>36.  What was the name of the resolution which Congress passed to give President Lyndon Johnson permission to conduct the war in Vietnam?</a:t>
            </a:r>
            <a:endParaRPr lang="en-US" dirty="0"/>
          </a:p>
          <a:p>
            <a:r>
              <a:rPr lang="en-US" dirty="0" smtClean="0"/>
              <a:t>A</a:t>
            </a:r>
            <a:r>
              <a:rPr lang="en-US" dirty="0"/>
              <a:t>.  The Gulf of Tonkin Resolution</a:t>
            </a:r>
          </a:p>
          <a:p>
            <a:r>
              <a:rPr lang="en-US" dirty="0" smtClean="0"/>
              <a:t>B</a:t>
            </a:r>
            <a:r>
              <a:rPr lang="en-US" dirty="0"/>
              <a:t>.  The Declaration of War Against </a:t>
            </a:r>
            <a:r>
              <a:rPr lang="en-US" dirty="0" smtClean="0"/>
              <a:t>Vietnam</a:t>
            </a:r>
            <a:endParaRPr lang="en-US" dirty="0"/>
          </a:p>
          <a:p>
            <a:r>
              <a:rPr lang="en-US" dirty="0" smtClean="0"/>
              <a:t>C</a:t>
            </a:r>
            <a:r>
              <a:rPr lang="en-US" dirty="0"/>
              <a:t>.  The War on Terrorism</a:t>
            </a:r>
          </a:p>
          <a:p>
            <a:r>
              <a:rPr lang="en-US" dirty="0" smtClean="0"/>
              <a:t>D</a:t>
            </a:r>
            <a:r>
              <a:rPr lang="en-US" dirty="0"/>
              <a:t>.  The Cold War</a:t>
            </a:r>
          </a:p>
          <a:p>
            <a:endParaRPr lang="en-US" dirty="0"/>
          </a:p>
        </p:txBody>
      </p:sp>
      <p:pic>
        <p:nvPicPr>
          <p:cNvPr id="2253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rot="499731">
            <a:off x="5676372" y="2147097"/>
            <a:ext cx="2571750" cy="38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25877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doubt about that.  I </a:t>
            </a:r>
            <a:r>
              <a:rPr lang="en-US" i="1" dirty="0" smtClean="0"/>
              <a:t>think</a:t>
            </a:r>
            <a:r>
              <a:rPr lang="en-US" dirty="0" smtClean="0"/>
              <a:t>…</a:t>
            </a:r>
            <a:endParaRPr lang="en-US" dirty="0"/>
          </a:p>
        </p:txBody>
      </p:sp>
      <p:sp>
        <p:nvSpPr>
          <p:cNvPr id="3" name="Content Placeholder 2"/>
          <p:cNvSpPr>
            <a:spLocks noGrp="1"/>
          </p:cNvSpPr>
          <p:nvPr>
            <p:ph sz="half" idx="1"/>
          </p:nvPr>
        </p:nvSpPr>
        <p:spPr>
          <a:xfrm>
            <a:off x="768096" y="2286000"/>
            <a:ext cx="3880104" cy="4023360"/>
          </a:xfrm>
        </p:spPr>
        <p:txBody>
          <a:bodyPr>
            <a:normAutofit lnSpcReduction="10000"/>
          </a:bodyPr>
          <a:lstStyle/>
          <a:p>
            <a:r>
              <a:rPr lang="en-US" b="1" dirty="0"/>
              <a:t>_____37.  According to Robert McNamara, the second attack – a torpedo attack against the </a:t>
            </a:r>
            <a:r>
              <a:rPr lang="en-US" b="1" i="1" dirty="0"/>
              <a:t>USS Turner Joy</a:t>
            </a:r>
            <a:r>
              <a:rPr lang="en-US" b="1" dirty="0"/>
              <a:t> which prompted both bombing raids and the Gulf of Tonkin Resolution – </a:t>
            </a:r>
            <a:endParaRPr lang="en-US" dirty="0"/>
          </a:p>
          <a:p>
            <a:r>
              <a:rPr lang="en-US" dirty="0" smtClean="0"/>
              <a:t>A</a:t>
            </a:r>
            <a:r>
              <a:rPr lang="en-US" dirty="0"/>
              <a:t>.  was very provocative on the part of </a:t>
            </a:r>
            <a:r>
              <a:rPr lang="en-US" dirty="0" smtClean="0"/>
              <a:t>the </a:t>
            </a:r>
            <a:r>
              <a:rPr lang="en-US" dirty="0"/>
              <a:t>North Vietnamese. </a:t>
            </a:r>
          </a:p>
          <a:p>
            <a:r>
              <a:rPr lang="en-US" dirty="0" smtClean="0"/>
              <a:t>B</a:t>
            </a:r>
            <a:r>
              <a:rPr lang="en-US" dirty="0"/>
              <a:t>.  was probably authorized by the </a:t>
            </a:r>
            <a:r>
              <a:rPr lang="en-US" dirty="0" smtClean="0"/>
              <a:t>Soviet </a:t>
            </a:r>
            <a:r>
              <a:rPr lang="en-US" dirty="0"/>
              <a:t>Union.</a:t>
            </a:r>
          </a:p>
          <a:p>
            <a:pPr marL="0" indent="0">
              <a:buNone/>
            </a:pPr>
            <a:r>
              <a:rPr lang="en-US" dirty="0" smtClean="0"/>
              <a:t> C</a:t>
            </a:r>
            <a:r>
              <a:rPr lang="en-US" dirty="0"/>
              <a:t>.  ended up killing six US sailors. </a:t>
            </a:r>
          </a:p>
          <a:p>
            <a:r>
              <a:rPr lang="en-US" dirty="0" smtClean="0"/>
              <a:t>D</a:t>
            </a:r>
            <a:r>
              <a:rPr lang="en-US" dirty="0"/>
              <a:t>.  didn’t happen. </a:t>
            </a:r>
          </a:p>
          <a:p>
            <a:endParaRPr lang="en-US" dirty="0"/>
          </a:p>
        </p:txBody>
      </p:sp>
      <p:pic>
        <p:nvPicPr>
          <p:cNvPr id="2355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2377806"/>
            <a:ext cx="3565525" cy="3867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42483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Vietnam was bombed heavily throughout the war. </a:t>
            </a:r>
            <a:endParaRPr lang="en-US" dirty="0"/>
          </a:p>
        </p:txBody>
      </p:sp>
      <p:sp>
        <p:nvSpPr>
          <p:cNvPr id="3" name="Content Placeholder 2"/>
          <p:cNvSpPr>
            <a:spLocks noGrp="1"/>
          </p:cNvSpPr>
          <p:nvPr>
            <p:ph sz="half" idx="1"/>
          </p:nvPr>
        </p:nvSpPr>
        <p:spPr/>
        <p:txBody>
          <a:bodyPr/>
          <a:lstStyle/>
          <a:p>
            <a:r>
              <a:rPr lang="en-US" b="1" dirty="0"/>
              <a:t>_____38.  Two to three times the number of bombs dropped on Western Europe during World War II were dropped on – </a:t>
            </a:r>
            <a:endParaRPr lang="en-US" dirty="0"/>
          </a:p>
          <a:p>
            <a:r>
              <a:rPr lang="en-US" dirty="0"/>
              <a:t>	A.  Korea</a:t>
            </a:r>
          </a:p>
          <a:p>
            <a:r>
              <a:rPr lang="en-US" dirty="0"/>
              <a:t>	B.  Vietnam</a:t>
            </a:r>
          </a:p>
          <a:p>
            <a:r>
              <a:rPr lang="en-US" dirty="0"/>
              <a:t>	C.  Japan</a:t>
            </a:r>
          </a:p>
          <a:p>
            <a:r>
              <a:rPr lang="en-US" dirty="0"/>
              <a:t>	D.  Cambodia and Laos</a:t>
            </a:r>
          </a:p>
          <a:p>
            <a:endParaRPr lang="en-US" dirty="0"/>
          </a:p>
        </p:txBody>
      </p:sp>
      <p:pic>
        <p:nvPicPr>
          <p:cNvPr id="2457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209800"/>
            <a:ext cx="4194175" cy="3186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8541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II and The Vietnam War</a:t>
            </a:r>
            <a:endParaRPr lang="en-US" dirty="0"/>
          </a:p>
        </p:txBody>
      </p:sp>
      <p:sp>
        <p:nvSpPr>
          <p:cNvPr id="3" name="Content Placeholder 2"/>
          <p:cNvSpPr>
            <a:spLocks noGrp="1"/>
          </p:cNvSpPr>
          <p:nvPr>
            <p:ph sz="half" idx="1"/>
          </p:nvPr>
        </p:nvSpPr>
        <p:spPr/>
        <p:txBody>
          <a:bodyPr/>
          <a:lstStyle/>
          <a:p>
            <a:r>
              <a:rPr lang="en-US" b="1" dirty="0"/>
              <a:t>_____3.  What two major wars was Robert McNamara an active participant in? </a:t>
            </a:r>
          </a:p>
          <a:p>
            <a:r>
              <a:rPr lang="en-US" dirty="0" smtClean="0"/>
              <a:t>A</a:t>
            </a:r>
            <a:r>
              <a:rPr lang="en-US" dirty="0"/>
              <a:t>.  World War I and Korea</a:t>
            </a:r>
          </a:p>
          <a:p>
            <a:r>
              <a:rPr lang="en-US" dirty="0" smtClean="0"/>
              <a:t>B</a:t>
            </a:r>
            <a:r>
              <a:rPr lang="en-US" dirty="0"/>
              <a:t>.  World War II and </a:t>
            </a:r>
            <a:r>
              <a:rPr lang="en-US" dirty="0" smtClean="0"/>
              <a:t>Vietnam</a:t>
            </a:r>
            <a:endParaRPr lang="en-US" dirty="0"/>
          </a:p>
          <a:p>
            <a:r>
              <a:rPr lang="en-US" dirty="0" smtClean="0"/>
              <a:t>C</a:t>
            </a:r>
            <a:r>
              <a:rPr lang="en-US" dirty="0"/>
              <a:t>.  Vietnam and the </a:t>
            </a:r>
            <a:r>
              <a:rPr lang="en-US" dirty="0" smtClean="0"/>
              <a:t>Gulf War</a:t>
            </a:r>
            <a:endParaRPr lang="en-US" dirty="0"/>
          </a:p>
          <a:p>
            <a:pPr marL="0" indent="0">
              <a:buNone/>
            </a:pPr>
            <a:r>
              <a:rPr lang="en-US" dirty="0" smtClean="0"/>
              <a:t> D</a:t>
            </a:r>
            <a:r>
              <a:rPr lang="en-US" dirty="0"/>
              <a:t>.  Korea </a:t>
            </a:r>
            <a:r>
              <a:rPr lang="en-US" dirty="0" smtClean="0"/>
              <a:t>and Afghanistan</a:t>
            </a:r>
            <a:endParaRPr lang="en-US" dirty="0"/>
          </a:p>
          <a:p>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905000"/>
            <a:ext cx="3505200" cy="3986548"/>
          </a:xfrm>
        </p:spPr>
      </p:pic>
    </p:spTree>
    <p:extLst>
      <p:ext uri="{BB962C8B-B14F-4D97-AF65-F5344CB8AC3E}">
        <p14:creationId xmlns:p14="http://schemas.microsoft.com/office/powerpoint/2010/main" val="35743250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of the above.</a:t>
            </a:r>
            <a:endParaRPr lang="en-US" dirty="0"/>
          </a:p>
        </p:txBody>
      </p:sp>
      <p:sp>
        <p:nvSpPr>
          <p:cNvPr id="3" name="Content Placeholder 2"/>
          <p:cNvSpPr>
            <a:spLocks noGrp="1"/>
          </p:cNvSpPr>
          <p:nvPr>
            <p:ph sz="half" idx="1"/>
          </p:nvPr>
        </p:nvSpPr>
        <p:spPr>
          <a:xfrm>
            <a:off x="304418" y="2299996"/>
            <a:ext cx="4343781" cy="4023360"/>
          </a:xfrm>
        </p:spPr>
        <p:txBody>
          <a:bodyPr/>
          <a:lstStyle/>
          <a:p>
            <a:r>
              <a:rPr lang="en-US" b="1" dirty="0"/>
              <a:t>_____39.  According to Robert McNamara, the Vietnamese viewed Americans as – </a:t>
            </a:r>
            <a:endParaRPr lang="en-US" dirty="0"/>
          </a:p>
          <a:p>
            <a:r>
              <a:rPr lang="en-US" dirty="0" smtClean="0"/>
              <a:t>A</a:t>
            </a:r>
            <a:r>
              <a:rPr lang="en-US" dirty="0"/>
              <a:t>.  colonial oppressors, just like France.</a:t>
            </a:r>
          </a:p>
          <a:p>
            <a:r>
              <a:rPr lang="en-US" dirty="0" smtClean="0"/>
              <a:t>B</a:t>
            </a:r>
            <a:r>
              <a:rPr lang="en-US" dirty="0"/>
              <a:t>.  an obstacle to their independence.</a:t>
            </a:r>
          </a:p>
          <a:p>
            <a:r>
              <a:rPr lang="en-US" dirty="0" smtClean="0"/>
              <a:t>C</a:t>
            </a:r>
            <a:r>
              <a:rPr lang="en-US" dirty="0"/>
              <a:t>.  warmongers seeking to </a:t>
            </a:r>
            <a:r>
              <a:rPr lang="en-US" dirty="0" smtClean="0"/>
              <a:t>enslave </a:t>
            </a:r>
            <a:r>
              <a:rPr lang="en-US" dirty="0"/>
              <a:t>them.</a:t>
            </a:r>
          </a:p>
          <a:p>
            <a:r>
              <a:rPr lang="en-US" dirty="0" smtClean="0"/>
              <a:t>D</a:t>
            </a:r>
            <a:r>
              <a:rPr lang="en-US" dirty="0"/>
              <a:t>.  all of these.</a:t>
            </a:r>
          </a:p>
          <a:p>
            <a:endParaRPr lang="en-US" dirty="0"/>
          </a:p>
        </p:txBody>
      </p:sp>
      <p:pic>
        <p:nvPicPr>
          <p:cNvPr id="2560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00600" y="838200"/>
            <a:ext cx="3737295" cy="524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20033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Millions of Vietnamese died.</a:t>
            </a:r>
            <a:endParaRPr lang="en-US" dirty="0"/>
          </a:p>
        </p:txBody>
      </p:sp>
      <p:sp>
        <p:nvSpPr>
          <p:cNvPr id="3" name="Content Placeholder 2"/>
          <p:cNvSpPr>
            <a:spLocks noGrp="1"/>
          </p:cNvSpPr>
          <p:nvPr>
            <p:ph sz="half" idx="1"/>
          </p:nvPr>
        </p:nvSpPr>
        <p:spPr/>
        <p:txBody>
          <a:bodyPr/>
          <a:lstStyle/>
          <a:p>
            <a:r>
              <a:rPr lang="en-US" b="1" dirty="0"/>
              <a:t>_____40.  How many Vietnamese people died during the Vietnam War in order for that nation to gain it’s independence?</a:t>
            </a:r>
          </a:p>
          <a:p>
            <a:r>
              <a:rPr lang="en-US" dirty="0" smtClean="0"/>
              <a:t>A</a:t>
            </a:r>
            <a:r>
              <a:rPr lang="en-US" dirty="0"/>
              <a:t>.  Ten Thousand</a:t>
            </a:r>
          </a:p>
          <a:p>
            <a:r>
              <a:rPr lang="en-US" dirty="0" smtClean="0"/>
              <a:t>B</a:t>
            </a:r>
            <a:r>
              <a:rPr lang="en-US" dirty="0"/>
              <a:t>.  Three Hundred Thousand</a:t>
            </a:r>
          </a:p>
          <a:p>
            <a:r>
              <a:rPr lang="en-US" dirty="0" smtClean="0"/>
              <a:t>C</a:t>
            </a:r>
            <a:r>
              <a:rPr lang="en-US" dirty="0"/>
              <a:t>.  Seven Hundred Thousand</a:t>
            </a:r>
          </a:p>
          <a:p>
            <a:r>
              <a:rPr lang="en-US" dirty="0" smtClean="0"/>
              <a:t>D</a:t>
            </a:r>
            <a:r>
              <a:rPr lang="en-US" dirty="0"/>
              <a:t>.  Three Million </a:t>
            </a:r>
          </a:p>
          <a:p>
            <a:endParaRPr lang="en-US" dirty="0"/>
          </a:p>
          <a:p>
            <a:endParaRPr lang="en-US" dirty="0"/>
          </a:p>
        </p:txBody>
      </p:sp>
      <p:pic>
        <p:nvPicPr>
          <p:cNvPr id="266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2438400"/>
            <a:ext cx="4401444"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5444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unilaterally</a:t>
            </a:r>
            <a:endParaRPr lang="en-US" dirty="0"/>
          </a:p>
        </p:txBody>
      </p:sp>
      <p:sp>
        <p:nvSpPr>
          <p:cNvPr id="3" name="Content Placeholder 2"/>
          <p:cNvSpPr>
            <a:spLocks noGrp="1"/>
          </p:cNvSpPr>
          <p:nvPr>
            <p:ph sz="half" idx="1"/>
          </p:nvPr>
        </p:nvSpPr>
        <p:spPr>
          <a:xfrm>
            <a:off x="768096" y="2286000"/>
            <a:ext cx="3803904" cy="4023360"/>
          </a:xfrm>
        </p:spPr>
        <p:txBody>
          <a:bodyPr>
            <a:normAutofit/>
          </a:bodyPr>
          <a:lstStyle/>
          <a:p>
            <a:r>
              <a:rPr lang="en-US" b="1" dirty="0"/>
              <a:t>_____41.  Robert McNamara claims that although the United States is the most powerful nation on Earth militarily, politically, and economically, we shouldn’t apply power – </a:t>
            </a:r>
          </a:p>
          <a:p>
            <a:r>
              <a:rPr lang="en-US" dirty="0" smtClean="0"/>
              <a:t>A</a:t>
            </a:r>
            <a:r>
              <a:rPr lang="en-US" dirty="0"/>
              <a:t>. unilaterally.</a:t>
            </a:r>
          </a:p>
          <a:p>
            <a:r>
              <a:rPr lang="en-US" dirty="0" smtClean="0"/>
              <a:t>B</a:t>
            </a:r>
            <a:r>
              <a:rPr lang="en-US" dirty="0"/>
              <a:t>. with the support of coalitions.</a:t>
            </a:r>
          </a:p>
          <a:p>
            <a:r>
              <a:rPr lang="en-US" dirty="0" smtClean="0"/>
              <a:t>C</a:t>
            </a:r>
            <a:r>
              <a:rPr lang="en-US" dirty="0"/>
              <a:t>. to fight against communists.</a:t>
            </a:r>
          </a:p>
          <a:p>
            <a:r>
              <a:rPr lang="en-US" dirty="0" smtClean="0"/>
              <a:t>D</a:t>
            </a:r>
            <a:r>
              <a:rPr lang="en-US" dirty="0"/>
              <a:t>. against a smaller, weaker nation.</a:t>
            </a:r>
          </a:p>
          <a:p>
            <a:endParaRPr lang="en-US" dirty="0"/>
          </a:p>
          <a:p>
            <a:endParaRPr lang="en-US" dirty="0"/>
          </a:p>
        </p:txBody>
      </p:sp>
      <p:pic>
        <p:nvPicPr>
          <p:cNvPr id="27651"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533400"/>
            <a:ext cx="4187231" cy="430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4876800" y="4495800"/>
            <a:ext cx="3429000" cy="1828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If Americans cannot convince our allies to support us in our foreign policy initiatives, it may be wise to re-think our options!</a:t>
            </a:r>
            <a:endParaRPr lang="en-US" dirty="0"/>
          </a:p>
        </p:txBody>
      </p:sp>
    </p:spTree>
    <p:extLst>
      <p:ext uri="{BB962C8B-B14F-4D97-AF65-F5344CB8AC3E}">
        <p14:creationId xmlns:p14="http://schemas.microsoft.com/office/powerpoint/2010/main" val="25798047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Reasoning in foreign policy</a:t>
            </a:r>
            <a:endParaRPr lang="en-US" dirty="0"/>
          </a:p>
        </p:txBody>
      </p:sp>
      <p:sp>
        <p:nvSpPr>
          <p:cNvPr id="3" name="Content Placeholder 2"/>
          <p:cNvSpPr>
            <a:spLocks noGrp="1"/>
          </p:cNvSpPr>
          <p:nvPr>
            <p:ph sz="half" idx="1"/>
          </p:nvPr>
        </p:nvSpPr>
        <p:spPr/>
        <p:txBody>
          <a:bodyPr/>
          <a:lstStyle/>
          <a:p>
            <a:r>
              <a:rPr lang="en-US" b="1" dirty="0"/>
              <a:t>_____42.  If the United States cannot persuade nations with comparable values of the justice of our cause, we must re-examine our – </a:t>
            </a:r>
            <a:endParaRPr lang="en-US" dirty="0"/>
          </a:p>
          <a:p>
            <a:r>
              <a:rPr lang="en-US" dirty="0" smtClean="0"/>
              <a:t>A</a:t>
            </a:r>
            <a:r>
              <a:rPr lang="en-US" dirty="0"/>
              <a:t>. military strength</a:t>
            </a:r>
          </a:p>
          <a:p>
            <a:r>
              <a:rPr lang="en-US" dirty="0" smtClean="0"/>
              <a:t>B</a:t>
            </a:r>
            <a:r>
              <a:rPr lang="en-US" dirty="0"/>
              <a:t>.  economic strength</a:t>
            </a:r>
          </a:p>
          <a:p>
            <a:r>
              <a:rPr lang="en-US" dirty="0" smtClean="0"/>
              <a:t>C</a:t>
            </a:r>
            <a:r>
              <a:rPr lang="en-US" dirty="0"/>
              <a:t>.  reasoning in foreign policy.</a:t>
            </a:r>
          </a:p>
          <a:p>
            <a:r>
              <a:rPr lang="en-US" dirty="0" smtClean="0"/>
              <a:t>D</a:t>
            </a:r>
            <a:r>
              <a:rPr lang="en-US" dirty="0"/>
              <a:t>.  NATO partners and allies.</a:t>
            </a:r>
          </a:p>
          <a:p>
            <a:endParaRPr lang="en-US" dirty="0"/>
          </a:p>
        </p:txBody>
      </p:sp>
      <p:pic>
        <p:nvPicPr>
          <p:cNvPr id="286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2362200"/>
            <a:ext cx="4270849" cy="2971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37967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Agent Orange caused all of these.</a:t>
            </a:r>
            <a:endParaRPr lang="en-US" dirty="0"/>
          </a:p>
        </p:txBody>
      </p:sp>
      <p:sp>
        <p:nvSpPr>
          <p:cNvPr id="3" name="Content Placeholder 2"/>
          <p:cNvSpPr>
            <a:spLocks noGrp="1"/>
          </p:cNvSpPr>
          <p:nvPr>
            <p:ph sz="half" idx="1"/>
          </p:nvPr>
        </p:nvSpPr>
        <p:spPr>
          <a:xfrm>
            <a:off x="768096" y="2286000"/>
            <a:ext cx="4108704" cy="4023360"/>
          </a:xfrm>
        </p:spPr>
        <p:txBody>
          <a:bodyPr/>
          <a:lstStyle/>
          <a:p>
            <a:r>
              <a:rPr lang="en-US" b="1" dirty="0"/>
              <a:t>_____43.  What was the side-effect of the chemical defoliant Agent Orange?</a:t>
            </a:r>
            <a:endParaRPr lang="en-US" dirty="0"/>
          </a:p>
          <a:p>
            <a:r>
              <a:rPr lang="en-US" dirty="0" smtClean="0"/>
              <a:t>A</a:t>
            </a:r>
            <a:r>
              <a:rPr lang="en-US" dirty="0"/>
              <a:t>.  It caused cancer and killed people.</a:t>
            </a:r>
          </a:p>
          <a:p>
            <a:r>
              <a:rPr lang="en-US" dirty="0" smtClean="0"/>
              <a:t>B</a:t>
            </a:r>
            <a:r>
              <a:rPr lang="en-US" dirty="0"/>
              <a:t>.  It caused birth defects in women.</a:t>
            </a:r>
          </a:p>
          <a:p>
            <a:r>
              <a:rPr lang="en-US" dirty="0" smtClean="0"/>
              <a:t>C</a:t>
            </a:r>
            <a:r>
              <a:rPr lang="en-US" dirty="0"/>
              <a:t>.  It destroyed the ecosystem. </a:t>
            </a:r>
          </a:p>
          <a:p>
            <a:r>
              <a:rPr lang="en-US" dirty="0" smtClean="0"/>
              <a:t>D</a:t>
            </a:r>
            <a:r>
              <a:rPr lang="en-US" dirty="0"/>
              <a:t>.  All of these. </a:t>
            </a:r>
          </a:p>
          <a:p>
            <a:endParaRPr lang="en-US" dirty="0"/>
          </a:p>
        </p:txBody>
      </p:sp>
      <p:pic>
        <p:nvPicPr>
          <p:cNvPr id="296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150091" y="1676400"/>
            <a:ext cx="3034037" cy="463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7322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 Burned himself alive. </a:t>
            </a:r>
            <a:endParaRPr lang="en-US" dirty="0"/>
          </a:p>
        </p:txBody>
      </p:sp>
      <p:sp>
        <p:nvSpPr>
          <p:cNvPr id="3" name="Content Placeholder 2"/>
          <p:cNvSpPr>
            <a:spLocks noGrp="1"/>
          </p:cNvSpPr>
          <p:nvPr>
            <p:ph sz="half" idx="1"/>
          </p:nvPr>
        </p:nvSpPr>
        <p:spPr>
          <a:xfrm>
            <a:off x="768096" y="2286000"/>
            <a:ext cx="4108704" cy="4023360"/>
          </a:xfrm>
        </p:spPr>
        <p:txBody>
          <a:bodyPr>
            <a:normAutofit/>
          </a:bodyPr>
          <a:lstStyle/>
          <a:p>
            <a:r>
              <a:rPr lang="en-US" b="1" dirty="0"/>
              <a:t>_____44.  What did Norman Morrison, a Quaker and pacifist, do below Robert McNamara’s office during the Vietnam War?</a:t>
            </a:r>
            <a:endParaRPr lang="en-US" dirty="0"/>
          </a:p>
          <a:p>
            <a:r>
              <a:rPr lang="en-US" dirty="0" smtClean="0"/>
              <a:t>A</a:t>
            </a:r>
            <a:r>
              <a:rPr lang="en-US" dirty="0"/>
              <a:t>.  He burned himself alive. </a:t>
            </a:r>
          </a:p>
          <a:p>
            <a:r>
              <a:rPr lang="en-US" dirty="0" smtClean="0"/>
              <a:t>B</a:t>
            </a:r>
            <a:r>
              <a:rPr lang="en-US" dirty="0"/>
              <a:t>.  He sprayed blood on the Pentagon.</a:t>
            </a:r>
          </a:p>
          <a:p>
            <a:r>
              <a:rPr lang="en-US" dirty="0" smtClean="0"/>
              <a:t>C</a:t>
            </a:r>
            <a:r>
              <a:rPr lang="en-US" dirty="0"/>
              <a:t>.  He shot the windows of his office.</a:t>
            </a:r>
          </a:p>
          <a:p>
            <a:r>
              <a:rPr lang="en-US" dirty="0" smtClean="0"/>
              <a:t>D</a:t>
            </a:r>
            <a:r>
              <a:rPr lang="en-US" dirty="0"/>
              <a:t>.  He burned his draft card.</a:t>
            </a:r>
          </a:p>
          <a:p>
            <a:endParaRPr lang="en-US" dirty="0"/>
          </a:p>
        </p:txBody>
      </p:sp>
      <p:pic>
        <p:nvPicPr>
          <p:cNvPr id="307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257800" y="1905000"/>
            <a:ext cx="2879233"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7582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994904" cy="1499616"/>
          </a:xfrm>
        </p:spPr>
        <p:txBody>
          <a:bodyPr/>
          <a:lstStyle/>
          <a:p>
            <a:r>
              <a:rPr lang="en-US" dirty="0" smtClean="0"/>
              <a:t>Approximately 50,000 protestors marched to the pentagon in 1967.  </a:t>
            </a:r>
            <a:endParaRPr lang="en-US" dirty="0"/>
          </a:p>
        </p:txBody>
      </p:sp>
      <p:sp>
        <p:nvSpPr>
          <p:cNvPr id="3" name="Content Placeholder 2"/>
          <p:cNvSpPr>
            <a:spLocks noGrp="1"/>
          </p:cNvSpPr>
          <p:nvPr>
            <p:ph sz="half" idx="1"/>
          </p:nvPr>
        </p:nvSpPr>
        <p:spPr/>
        <p:txBody>
          <a:bodyPr/>
          <a:lstStyle/>
          <a:p>
            <a:r>
              <a:rPr lang="en-US" b="1" dirty="0"/>
              <a:t>_____45.  How many Americans protested the Vietnam War outside the Pentagon in a tense standoff in 1967?</a:t>
            </a:r>
          </a:p>
          <a:p>
            <a:r>
              <a:rPr lang="en-US" dirty="0" smtClean="0"/>
              <a:t>A</a:t>
            </a:r>
            <a:r>
              <a:rPr lang="en-US" dirty="0"/>
              <a:t>.  several hundred</a:t>
            </a:r>
          </a:p>
          <a:p>
            <a:r>
              <a:rPr lang="en-US" dirty="0" smtClean="0"/>
              <a:t>B</a:t>
            </a:r>
            <a:r>
              <a:rPr lang="en-US" dirty="0"/>
              <a:t>.  twenty thousand</a:t>
            </a:r>
          </a:p>
          <a:p>
            <a:r>
              <a:rPr lang="en-US" dirty="0" smtClean="0"/>
              <a:t>C</a:t>
            </a:r>
            <a:r>
              <a:rPr lang="en-US" dirty="0"/>
              <a:t>.  fifty thousand </a:t>
            </a:r>
          </a:p>
          <a:p>
            <a:r>
              <a:rPr lang="en-US" dirty="0" smtClean="0"/>
              <a:t>D</a:t>
            </a:r>
            <a:r>
              <a:rPr lang="en-US" dirty="0"/>
              <a:t>.  two-hundred thousand</a:t>
            </a:r>
          </a:p>
          <a:p>
            <a:endParaRPr lang="en-US" dirty="0"/>
          </a:p>
        </p:txBody>
      </p:sp>
      <p:pic>
        <p:nvPicPr>
          <p:cNvPr id="317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362200"/>
            <a:ext cx="448530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1046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Lyndon Baines Johnson was most responsible for this war. </a:t>
            </a:r>
            <a:endParaRPr lang="en-US" dirty="0"/>
          </a:p>
        </p:txBody>
      </p:sp>
      <p:sp>
        <p:nvSpPr>
          <p:cNvPr id="3" name="Content Placeholder 2"/>
          <p:cNvSpPr>
            <a:spLocks noGrp="1"/>
          </p:cNvSpPr>
          <p:nvPr>
            <p:ph sz="half" idx="1"/>
          </p:nvPr>
        </p:nvSpPr>
        <p:spPr/>
        <p:txBody>
          <a:bodyPr/>
          <a:lstStyle/>
          <a:p>
            <a:r>
              <a:rPr lang="en-US" b="1" dirty="0"/>
              <a:t>_____46.  According to Robert McNamara, who was responsible for the Vietnam War?</a:t>
            </a:r>
            <a:endParaRPr lang="en-US" dirty="0"/>
          </a:p>
          <a:p>
            <a:r>
              <a:rPr lang="en-US" dirty="0" smtClean="0"/>
              <a:t>A</a:t>
            </a:r>
            <a:r>
              <a:rPr lang="en-US" dirty="0"/>
              <a:t>.  President Lyndon Johnson</a:t>
            </a:r>
          </a:p>
          <a:p>
            <a:r>
              <a:rPr lang="en-US" dirty="0" smtClean="0"/>
              <a:t>B</a:t>
            </a:r>
            <a:r>
              <a:rPr lang="en-US" dirty="0"/>
              <a:t>.  President John F. Kennedy</a:t>
            </a:r>
          </a:p>
          <a:p>
            <a:r>
              <a:rPr lang="en-US" dirty="0" smtClean="0"/>
              <a:t>C</a:t>
            </a:r>
            <a:r>
              <a:rPr lang="en-US" dirty="0"/>
              <a:t>.  Congress</a:t>
            </a:r>
          </a:p>
          <a:p>
            <a:r>
              <a:rPr lang="en-US" dirty="0" smtClean="0"/>
              <a:t>D</a:t>
            </a:r>
            <a:r>
              <a:rPr lang="en-US" dirty="0"/>
              <a:t>.  The Joint Chiefs of Staff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67200" y="2362200"/>
            <a:ext cx="4674053" cy="3048000"/>
          </a:xfrm>
        </p:spPr>
      </p:pic>
    </p:spTree>
    <p:extLst>
      <p:ext uri="{BB962C8B-B14F-4D97-AF65-F5344CB8AC3E}">
        <p14:creationId xmlns:p14="http://schemas.microsoft.com/office/powerpoint/2010/main" val="18627732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He quit.  LBJ asked him to resign, though. </a:t>
            </a:r>
            <a:endParaRPr lang="en-US" dirty="0"/>
          </a:p>
        </p:txBody>
      </p:sp>
      <p:sp>
        <p:nvSpPr>
          <p:cNvPr id="3" name="Content Placeholder 2"/>
          <p:cNvSpPr>
            <a:spLocks noGrp="1"/>
          </p:cNvSpPr>
          <p:nvPr>
            <p:ph sz="half" idx="1"/>
          </p:nvPr>
        </p:nvSpPr>
        <p:spPr>
          <a:xfrm>
            <a:off x="768096" y="2286000"/>
            <a:ext cx="3803904" cy="4023360"/>
          </a:xfrm>
        </p:spPr>
        <p:txBody>
          <a:bodyPr/>
          <a:lstStyle/>
          <a:p>
            <a:r>
              <a:rPr lang="en-US" b="1" dirty="0"/>
              <a:t>_____47.  Was Robert S. McNamara fired, or did he quit?</a:t>
            </a:r>
            <a:endParaRPr lang="en-US" dirty="0"/>
          </a:p>
          <a:p>
            <a:r>
              <a:rPr lang="en-US" dirty="0" smtClean="0"/>
              <a:t>A</a:t>
            </a:r>
            <a:r>
              <a:rPr lang="en-US" dirty="0"/>
              <a:t>.  He was fired by LBJ.</a:t>
            </a:r>
          </a:p>
          <a:p>
            <a:r>
              <a:rPr lang="en-US" dirty="0" smtClean="0"/>
              <a:t>B</a:t>
            </a:r>
            <a:r>
              <a:rPr lang="en-US" dirty="0"/>
              <a:t>.  He resigned in November, 1967.</a:t>
            </a:r>
          </a:p>
          <a:p>
            <a:endParaRPr lang="en-US" dirty="0"/>
          </a:p>
        </p:txBody>
      </p:sp>
      <p:pic>
        <p:nvPicPr>
          <p:cNvPr id="3277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2133600"/>
            <a:ext cx="3192463" cy="3929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385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25,000 had Died.  By the end of the Vietnam War, over 58,000 Americans had died in Vietnam. </a:t>
            </a:r>
            <a:endParaRPr lang="en-US" dirty="0"/>
          </a:p>
        </p:txBody>
      </p:sp>
      <p:sp>
        <p:nvSpPr>
          <p:cNvPr id="3" name="Content Placeholder 2"/>
          <p:cNvSpPr>
            <a:spLocks noGrp="1"/>
          </p:cNvSpPr>
          <p:nvPr>
            <p:ph sz="half" idx="1"/>
          </p:nvPr>
        </p:nvSpPr>
        <p:spPr/>
        <p:txBody>
          <a:bodyPr/>
          <a:lstStyle/>
          <a:p>
            <a:r>
              <a:rPr lang="en-US" b="1" dirty="0"/>
              <a:t>_____48.  Approximately how many Americans had died in the Vietnam War by the time Robert McNamara resigned and LBJ decided not to run for re-election in 1968?</a:t>
            </a:r>
            <a:endParaRPr lang="en-US" dirty="0"/>
          </a:p>
          <a:p>
            <a:r>
              <a:rPr lang="en-US" dirty="0"/>
              <a:t>	A.  10,000</a:t>
            </a:r>
          </a:p>
          <a:p>
            <a:r>
              <a:rPr lang="en-US" dirty="0"/>
              <a:t>	B.  15,000</a:t>
            </a:r>
          </a:p>
          <a:p>
            <a:r>
              <a:rPr lang="en-US" dirty="0"/>
              <a:t>	C.  25,000</a:t>
            </a:r>
          </a:p>
          <a:p>
            <a:r>
              <a:rPr lang="en-US" dirty="0"/>
              <a:t>	D.  50,000</a:t>
            </a:r>
          </a:p>
          <a:p>
            <a:endParaRPr lang="en-US" dirty="0"/>
          </a:p>
        </p:txBody>
      </p:sp>
      <p:pic>
        <p:nvPicPr>
          <p:cNvPr id="2150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2115757"/>
            <a:ext cx="3428999" cy="4151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4787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8147304" cy="1499616"/>
          </a:xfrm>
        </p:spPr>
        <p:txBody>
          <a:bodyPr/>
          <a:lstStyle/>
          <a:p>
            <a:r>
              <a:rPr lang="en-US" dirty="0" smtClean="0"/>
              <a:t>Sec. of Defense Robert McNamara served JFK and Lyndon Johnson, 1961 – 1967.</a:t>
            </a:r>
            <a:endParaRPr lang="en-US" dirty="0"/>
          </a:p>
        </p:txBody>
      </p:sp>
      <p:sp>
        <p:nvSpPr>
          <p:cNvPr id="3" name="Content Placeholder 2"/>
          <p:cNvSpPr>
            <a:spLocks noGrp="1"/>
          </p:cNvSpPr>
          <p:nvPr>
            <p:ph sz="half" idx="1"/>
          </p:nvPr>
        </p:nvSpPr>
        <p:spPr>
          <a:xfrm>
            <a:off x="381000" y="2209800"/>
            <a:ext cx="3566160" cy="4023360"/>
          </a:xfrm>
        </p:spPr>
        <p:txBody>
          <a:bodyPr/>
          <a:lstStyle/>
          <a:p>
            <a:r>
              <a:rPr lang="en-US" b="1" dirty="0"/>
              <a:t>_____4.  What job did Robert McNamara hold in the Kennedy Administration during the 1960s? </a:t>
            </a:r>
            <a:endParaRPr lang="en-US" dirty="0"/>
          </a:p>
          <a:p>
            <a:r>
              <a:rPr lang="en-US" dirty="0" smtClean="0"/>
              <a:t>A</a:t>
            </a:r>
            <a:r>
              <a:rPr lang="en-US" dirty="0"/>
              <a:t>.  Secretary of War</a:t>
            </a:r>
          </a:p>
          <a:p>
            <a:r>
              <a:rPr lang="en-US" dirty="0" smtClean="0"/>
              <a:t>B</a:t>
            </a:r>
            <a:r>
              <a:rPr lang="en-US" dirty="0"/>
              <a:t>.  Secretary of State</a:t>
            </a:r>
          </a:p>
          <a:p>
            <a:r>
              <a:rPr lang="en-US" dirty="0" smtClean="0"/>
              <a:t>C</a:t>
            </a:r>
            <a:r>
              <a:rPr lang="en-US" dirty="0"/>
              <a:t>.  Secretary of Defense</a:t>
            </a:r>
          </a:p>
          <a:p>
            <a:r>
              <a:rPr lang="en-US" dirty="0" smtClean="0"/>
              <a:t>D</a:t>
            </a:r>
            <a:r>
              <a:rPr lang="en-US" dirty="0"/>
              <a:t>.  Secretary of the Treasury </a:t>
            </a:r>
          </a:p>
          <a:p>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962400" y="2362200"/>
            <a:ext cx="4826000" cy="2895600"/>
          </a:xfrm>
        </p:spPr>
      </p:pic>
    </p:spTree>
    <p:extLst>
      <p:ext uri="{BB962C8B-B14F-4D97-AF65-F5344CB8AC3E}">
        <p14:creationId xmlns:p14="http://schemas.microsoft.com/office/powerpoint/2010/main" val="25873551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  But you should keep trying.  </a:t>
            </a:r>
            <a:endParaRPr lang="en-US" dirty="0"/>
          </a:p>
        </p:txBody>
      </p:sp>
      <p:sp>
        <p:nvSpPr>
          <p:cNvPr id="3" name="Content Placeholder 2"/>
          <p:cNvSpPr>
            <a:spLocks noGrp="1"/>
          </p:cNvSpPr>
          <p:nvPr>
            <p:ph sz="half" idx="1"/>
          </p:nvPr>
        </p:nvSpPr>
        <p:spPr/>
        <p:txBody>
          <a:bodyPr/>
          <a:lstStyle/>
          <a:p>
            <a:r>
              <a:rPr lang="en-US" b="1" dirty="0"/>
              <a:t>_____49.  Does Robert McNamara believe that human beings can eliminate war?</a:t>
            </a:r>
            <a:endParaRPr lang="en-US" dirty="0"/>
          </a:p>
          <a:p>
            <a:r>
              <a:rPr lang="en-US" dirty="0"/>
              <a:t>	A.  Yes</a:t>
            </a:r>
          </a:p>
          <a:p>
            <a:r>
              <a:rPr lang="en-US" dirty="0"/>
              <a:t>	B.  No</a:t>
            </a:r>
          </a:p>
          <a:p>
            <a:endParaRPr lang="en-US" dirty="0"/>
          </a:p>
        </p:txBody>
      </p:sp>
      <p:pic>
        <p:nvPicPr>
          <p:cNvPr id="3379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359481" cy="3428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4072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McNamara refused to comment: “I’d Rather be damned if I don’t.” </a:t>
            </a:r>
            <a:endParaRPr lang="en-US" dirty="0"/>
          </a:p>
        </p:txBody>
      </p:sp>
      <p:sp>
        <p:nvSpPr>
          <p:cNvPr id="3" name="Content Placeholder 2"/>
          <p:cNvSpPr>
            <a:spLocks noGrp="1"/>
          </p:cNvSpPr>
          <p:nvPr>
            <p:ph sz="half" idx="1"/>
          </p:nvPr>
        </p:nvSpPr>
        <p:spPr/>
        <p:txBody>
          <a:bodyPr>
            <a:normAutofit fontScale="92500" lnSpcReduction="20000"/>
          </a:bodyPr>
          <a:lstStyle/>
          <a:p>
            <a:r>
              <a:rPr lang="en-US" b="1" dirty="0"/>
              <a:t>_____50.  When asked whether or not he felt any guilt for the role he played in directing the Vietnam War – </a:t>
            </a:r>
            <a:endParaRPr lang="en-US" dirty="0"/>
          </a:p>
          <a:p>
            <a:r>
              <a:rPr lang="en-US" dirty="0" smtClean="0"/>
              <a:t>A</a:t>
            </a:r>
            <a:r>
              <a:rPr lang="en-US" dirty="0"/>
              <a:t>.  McNamara claimed that he </a:t>
            </a:r>
            <a:r>
              <a:rPr lang="en-US" dirty="0" smtClean="0"/>
              <a:t>felt neither </a:t>
            </a:r>
            <a:r>
              <a:rPr lang="en-US" dirty="0"/>
              <a:t>guilt nor shame for his role</a:t>
            </a:r>
            <a:r>
              <a:rPr lang="en-US" dirty="0" smtClean="0"/>
              <a:t>.</a:t>
            </a:r>
          </a:p>
          <a:p>
            <a:r>
              <a:rPr lang="en-US" dirty="0" smtClean="0"/>
              <a:t>B</a:t>
            </a:r>
            <a:r>
              <a:rPr lang="en-US" dirty="0"/>
              <a:t>.  McNamara claimed that he was </a:t>
            </a:r>
            <a:r>
              <a:rPr lang="en-US" dirty="0" smtClean="0"/>
              <a:t>consumed </a:t>
            </a:r>
            <a:r>
              <a:rPr lang="en-US" dirty="0"/>
              <a:t>by guilt and sadness.</a:t>
            </a:r>
          </a:p>
          <a:p>
            <a:r>
              <a:rPr lang="en-US" dirty="0" smtClean="0"/>
              <a:t>C</a:t>
            </a:r>
            <a:r>
              <a:rPr lang="en-US" dirty="0"/>
              <a:t>.  McNamara refused to comment any </a:t>
            </a:r>
            <a:r>
              <a:rPr lang="en-US" dirty="0" smtClean="0"/>
              <a:t> </a:t>
            </a:r>
            <a:r>
              <a:rPr lang="en-US" dirty="0"/>
              <a:t>further: “I’d rather be damned if I </a:t>
            </a:r>
            <a:r>
              <a:rPr lang="en-US" dirty="0" smtClean="0"/>
              <a:t>don’t</a:t>
            </a:r>
            <a:r>
              <a:rPr lang="en-US" dirty="0"/>
              <a:t>.” </a:t>
            </a:r>
          </a:p>
          <a:p>
            <a:r>
              <a:rPr lang="en-US" dirty="0" smtClean="0"/>
              <a:t>D</a:t>
            </a:r>
            <a:r>
              <a:rPr lang="en-US" dirty="0"/>
              <a:t>.  McNamara claimed he was </a:t>
            </a:r>
            <a:r>
              <a:rPr lang="en-US" dirty="0" smtClean="0"/>
              <a:t>not responsible </a:t>
            </a:r>
            <a:r>
              <a:rPr lang="en-US" dirty="0"/>
              <a:t>for the conflict, LBJ and </a:t>
            </a:r>
            <a:r>
              <a:rPr lang="en-US" dirty="0" smtClean="0"/>
              <a:t>Nixon </a:t>
            </a:r>
            <a:r>
              <a:rPr lang="en-US" dirty="0"/>
              <a:t>were.</a:t>
            </a:r>
          </a:p>
          <a:p>
            <a:endParaRPr lang="en-US" dirty="0"/>
          </a:p>
        </p:txBody>
      </p:sp>
      <p:pic>
        <p:nvPicPr>
          <p:cNvPr id="3481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00600" y="1981200"/>
            <a:ext cx="3493565" cy="4349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554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Cuban missile crisis, 1962</a:t>
            </a:r>
            <a:endParaRPr lang="en-US" dirty="0"/>
          </a:p>
        </p:txBody>
      </p:sp>
      <p:sp>
        <p:nvSpPr>
          <p:cNvPr id="3" name="Content Placeholder 2"/>
          <p:cNvSpPr>
            <a:spLocks noGrp="1"/>
          </p:cNvSpPr>
          <p:nvPr>
            <p:ph sz="half" idx="1"/>
          </p:nvPr>
        </p:nvSpPr>
        <p:spPr/>
        <p:txBody>
          <a:bodyPr/>
          <a:lstStyle/>
          <a:p>
            <a:r>
              <a:rPr lang="en-US" b="1" dirty="0"/>
              <a:t>_____5.  In October of 1962, where did the United States discover Soviet-manufactured missile silos under construction?</a:t>
            </a:r>
            <a:endParaRPr lang="en-US" dirty="0"/>
          </a:p>
          <a:p>
            <a:r>
              <a:rPr lang="en-US" dirty="0"/>
              <a:t>	A.  Alaska</a:t>
            </a:r>
          </a:p>
          <a:p>
            <a:r>
              <a:rPr lang="en-US" dirty="0"/>
              <a:t>	B.  Cuba</a:t>
            </a:r>
          </a:p>
          <a:p>
            <a:r>
              <a:rPr lang="en-US" dirty="0"/>
              <a:t>	C.  Mexico</a:t>
            </a:r>
          </a:p>
          <a:p>
            <a:r>
              <a:rPr lang="en-US" dirty="0"/>
              <a:t>	D.  Grenada</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343400" y="2286000"/>
            <a:ext cx="4177242" cy="3508883"/>
          </a:xfrm>
        </p:spPr>
      </p:pic>
    </p:spTree>
    <p:extLst>
      <p:ext uri="{BB962C8B-B14F-4D97-AF65-F5344CB8AC3E}">
        <p14:creationId xmlns:p14="http://schemas.microsoft.com/office/powerpoint/2010/main" val="2477537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842504" cy="1499616"/>
          </a:xfrm>
        </p:spPr>
        <p:txBody>
          <a:bodyPr/>
          <a:lstStyle/>
          <a:p>
            <a:r>
              <a:rPr lang="en-US" dirty="0" smtClean="0"/>
              <a:t>Bombs Away! Bombs Away! Bombs Away!</a:t>
            </a:r>
            <a:endParaRPr lang="en-US" dirty="0"/>
          </a:p>
        </p:txBody>
      </p:sp>
      <p:sp>
        <p:nvSpPr>
          <p:cNvPr id="3" name="Content Placeholder 2"/>
          <p:cNvSpPr>
            <a:spLocks noGrp="1"/>
          </p:cNvSpPr>
          <p:nvPr>
            <p:ph sz="half" idx="1"/>
          </p:nvPr>
        </p:nvSpPr>
        <p:spPr>
          <a:xfrm>
            <a:off x="304800" y="1981200"/>
            <a:ext cx="3877056" cy="4023360"/>
          </a:xfrm>
        </p:spPr>
        <p:txBody>
          <a:bodyPr>
            <a:normAutofit/>
          </a:bodyPr>
          <a:lstStyle/>
          <a:p>
            <a:r>
              <a:rPr lang="en-US" b="1" dirty="0"/>
              <a:t>_____6.  According to McNamara, what </a:t>
            </a:r>
            <a:r>
              <a:rPr lang="en-US" b="1" dirty="0" smtClean="0"/>
              <a:t>advice </a:t>
            </a:r>
            <a:r>
              <a:rPr lang="en-US" b="1" dirty="0"/>
              <a:t>did General Curtis </a:t>
            </a:r>
            <a:r>
              <a:rPr lang="en-US" b="1" dirty="0" err="1"/>
              <a:t>LeMay</a:t>
            </a:r>
            <a:r>
              <a:rPr lang="en-US" b="1" dirty="0"/>
              <a:t> offer the President during the Cuban Missile Crisis?</a:t>
            </a:r>
            <a:endParaRPr lang="en-US" dirty="0"/>
          </a:p>
          <a:p>
            <a:r>
              <a:rPr lang="en-US" dirty="0" smtClean="0"/>
              <a:t>A</a:t>
            </a:r>
            <a:r>
              <a:rPr lang="en-US" dirty="0"/>
              <a:t>.  to negotiate with the Kremlin.</a:t>
            </a:r>
          </a:p>
          <a:p>
            <a:r>
              <a:rPr lang="en-US" dirty="0" smtClean="0"/>
              <a:t>B</a:t>
            </a:r>
            <a:r>
              <a:rPr lang="en-US" dirty="0"/>
              <a:t>.  to negotiate directly with Castro.</a:t>
            </a:r>
          </a:p>
          <a:p>
            <a:r>
              <a:rPr lang="en-US" dirty="0" smtClean="0"/>
              <a:t>C</a:t>
            </a:r>
            <a:r>
              <a:rPr lang="en-US" dirty="0"/>
              <a:t>.  to bombard and destroy Cuba.</a:t>
            </a:r>
          </a:p>
          <a:p>
            <a:r>
              <a:rPr lang="en-US" dirty="0" smtClean="0"/>
              <a:t>D</a:t>
            </a:r>
            <a:r>
              <a:rPr lang="en-US" dirty="0"/>
              <a:t>.  invade the Soviet Union.</a:t>
            </a:r>
          </a:p>
          <a:p>
            <a:r>
              <a:rPr lang="en-US" dirty="0"/>
              <a:t>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14800" y="2286000"/>
            <a:ext cx="4876801" cy="2743200"/>
          </a:xfrm>
        </p:spPr>
      </p:pic>
    </p:spTree>
    <p:extLst>
      <p:ext uri="{BB962C8B-B14F-4D97-AF65-F5344CB8AC3E}">
        <p14:creationId xmlns:p14="http://schemas.microsoft.com/office/powerpoint/2010/main" val="3511446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responded to the “soft” Message, to defuse the situation</a:t>
            </a:r>
            <a:endParaRPr lang="en-US" dirty="0"/>
          </a:p>
        </p:txBody>
      </p:sp>
      <p:sp>
        <p:nvSpPr>
          <p:cNvPr id="3" name="Content Placeholder 2"/>
          <p:cNvSpPr>
            <a:spLocks noGrp="1"/>
          </p:cNvSpPr>
          <p:nvPr>
            <p:ph sz="half" idx="1"/>
          </p:nvPr>
        </p:nvSpPr>
        <p:spPr/>
        <p:txBody>
          <a:bodyPr/>
          <a:lstStyle/>
          <a:p>
            <a:r>
              <a:rPr lang="en-US" b="1" dirty="0"/>
              <a:t>_____7.  After Kennedy had confronted the Soviet Union, the United States received two (2) letters from the Soviet Union.  Which letter did Ambassador Tommy Thompson encourage President Kennedy to respond to?</a:t>
            </a:r>
            <a:endParaRPr lang="en-US" dirty="0"/>
          </a:p>
          <a:p>
            <a:r>
              <a:rPr lang="en-US" dirty="0" smtClean="0"/>
              <a:t>A</a:t>
            </a:r>
            <a:r>
              <a:rPr lang="en-US" dirty="0"/>
              <a:t>. </a:t>
            </a:r>
            <a:r>
              <a:rPr lang="en-US" dirty="0" smtClean="0"/>
              <a:t> </a:t>
            </a:r>
            <a:r>
              <a:rPr lang="en-US" dirty="0"/>
              <a:t>“Hardliner” Message</a:t>
            </a:r>
          </a:p>
          <a:p>
            <a:r>
              <a:rPr lang="en-US" dirty="0" smtClean="0"/>
              <a:t>B</a:t>
            </a:r>
            <a:r>
              <a:rPr lang="en-US" dirty="0"/>
              <a:t>.  </a:t>
            </a:r>
            <a:r>
              <a:rPr lang="en-US" dirty="0" smtClean="0"/>
              <a:t>“Soft</a:t>
            </a:r>
            <a:r>
              <a:rPr lang="en-US" dirty="0"/>
              <a:t>” </a:t>
            </a:r>
            <a:r>
              <a:rPr lang="en-US" dirty="0" smtClean="0"/>
              <a:t>Conciliatory Message</a:t>
            </a:r>
            <a:endParaRPr lang="en-US" dirty="0"/>
          </a:p>
          <a:p>
            <a:endParaRPr lang="en-US" dirty="0"/>
          </a:p>
        </p:txBody>
      </p:sp>
      <p:pic>
        <p:nvPicPr>
          <p:cNvPr id="102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13164" y="2286000"/>
            <a:ext cx="3124446" cy="402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693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Tommy Thompson – Voice of reason</a:t>
            </a:r>
            <a:endParaRPr lang="en-US" dirty="0"/>
          </a:p>
        </p:txBody>
      </p:sp>
      <p:sp>
        <p:nvSpPr>
          <p:cNvPr id="3" name="Content Placeholder 2"/>
          <p:cNvSpPr>
            <a:spLocks noGrp="1"/>
          </p:cNvSpPr>
          <p:nvPr>
            <p:ph sz="half" idx="1"/>
          </p:nvPr>
        </p:nvSpPr>
        <p:spPr/>
        <p:txBody>
          <a:bodyPr/>
          <a:lstStyle/>
          <a:p>
            <a:r>
              <a:rPr lang="en-US" b="1" dirty="0"/>
              <a:t>_____8.  Which Cabinet member stood up to President Kennedy by publically disagreeing with him, and telling him “No?” </a:t>
            </a:r>
            <a:endParaRPr lang="en-US" dirty="0"/>
          </a:p>
          <a:p>
            <a:r>
              <a:rPr lang="en-US" dirty="0" smtClean="0"/>
              <a:t>A</a:t>
            </a:r>
            <a:r>
              <a:rPr lang="en-US" dirty="0"/>
              <a:t>.  Curtis </a:t>
            </a:r>
            <a:r>
              <a:rPr lang="en-US" dirty="0" err="1"/>
              <a:t>LeMay</a:t>
            </a:r>
            <a:endParaRPr lang="en-US" dirty="0"/>
          </a:p>
          <a:p>
            <a:r>
              <a:rPr lang="en-US" dirty="0" smtClean="0"/>
              <a:t>B</a:t>
            </a:r>
            <a:r>
              <a:rPr lang="en-US" dirty="0"/>
              <a:t>.  Robert F. Kennedy</a:t>
            </a:r>
          </a:p>
          <a:p>
            <a:r>
              <a:rPr lang="en-US" dirty="0" smtClean="0"/>
              <a:t>C</a:t>
            </a:r>
            <a:r>
              <a:rPr lang="en-US" dirty="0"/>
              <a:t>.  Tommy Thompson</a:t>
            </a:r>
          </a:p>
          <a:p>
            <a:r>
              <a:rPr lang="en-US" dirty="0" smtClean="0"/>
              <a:t>D</a:t>
            </a:r>
            <a:r>
              <a:rPr lang="en-US" dirty="0"/>
              <a:t>.  Robert McNamara</a:t>
            </a:r>
          </a:p>
          <a:p>
            <a:endParaRPr lang="en-US" dirty="0"/>
          </a:p>
        </p:txBody>
      </p:sp>
      <p:pic>
        <p:nvPicPr>
          <p:cNvPr id="2050"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114800" y="2971800"/>
            <a:ext cx="4746007"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18866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1224</TotalTime>
  <Words>2454</Words>
  <Application>Microsoft Office PowerPoint</Application>
  <PresentationFormat>On-screen Show (4:3)</PresentationFormat>
  <Paragraphs>300</Paragraphs>
  <Slides>51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Calibri</vt:lpstr>
      <vt:lpstr>Tw Cen MT</vt:lpstr>
      <vt:lpstr>Tw Cen MT Condensed</vt:lpstr>
      <vt:lpstr>Wingdings 3</vt:lpstr>
      <vt:lpstr>Integral</vt:lpstr>
      <vt:lpstr>The Fog of War – An Errol Morris FILM featuring Robert McNamara</vt:lpstr>
      <vt:lpstr>Killing people unnecessarily: civilians and soldiers alike</vt:lpstr>
      <vt:lpstr>Nations will be destroyed, just as Hiroshima and Nagasaki Were in 1945</vt:lpstr>
      <vt:lpstr>World War II and The Vietnam War</vt:lpstr>
      <vt:lpstr>Sec. of Defense Robert McNamara served JFK and Lyndon Johnson, 1961 – 1967.</vt:lpstr>
      <vt:lpstr>The Cuban missile crisis, 1962</vt:lpstr>
      <vt:lpstr>Bombs Away! Bombs Away! Bombs Away!</vt:lpstr>
      <vt:lpstr>They responded to the “soft” Message, to defuse the situation</vt:lpstr>
      <vt:lpstr>Tommy Thompson – Voice of reason</vt:lpstr>
      <vt:lpstr>Trying to kill fidel castro: pastime of the c.i.a., 1959 - 1962</vt:lpstr>
      <vt:lpstr>It was nothing but a lucky break…</vt:lpstr>
      <vt:lpstr>One flawed human being could destroy nations and populations</vt:lpstr>
      <vt:lpstr>Castro was prepared to destroy his own nation to defy Americans.</vt:lpstr>
      <vt:lpstr>World war I: armistice day  11:00 am   11 November</vt:lpstr>
      <vt:lpstr>McNamara attended uc-berkeley.</vt:lpstr>
      <vt:lpstr>Strangely enough…</vt:lpstr>
      <vt:lpstr>Harvard University </vt:lpstr>
      <vt:lpstr>FEAR: perfectly justified, ask Yossarian.</vt:lpstr>
      <vt:lpstr>Court-martial</vt:lpstr>
      <vt:lpstr>The b-29 bomber “Super fortresses” </vt:lpstr>
      <vt:lpstr>Target Destruction</vt:lpstr>
      <vt:lpstr>Over 100,000 people were killed in Tokyo.</vt:lpstr>
      <vt:lpstr>Tokyo was a Wooden City, and it burned.</vt:lpstr>
      <vt:lpstr>Sixty-Seven other cities firebombed.</vt:lpstr>
      <vt:lpstr>Robert McNamara and Gen. curtis LeMay</vt:lpstr>
      <vt:lpstr>Nothing…</vt:lpstr>
      <vt:lpstr>Don’t talk about Vietnam. </vt:lpstr>
      <vt:lpstr>Polio</vt:lpstr>
      <vt:lpstr>The ford motor company</vt:lpstr>
      <vt:lpstr>All of the automobile safety features.</vt:lpstr>
      <vt:lpstr>He was asked to join JFK’s Cabinet.</vt:lpstr>
      <vt:lpstr>Secretary of Defense </vt:lpstr>
      <vt:lpstr>Ngo Diem</vt:lpstr>
      <vt:lpstr>Robert McNamara picked the site at Arlington National Cemetery where John Fitzgerald Kennedy was lain to rest...</vt:lpstr>
      <vt:lpstr>A north Vietnamese gunboat: there!</vt:lpstr>
      <vt:lpstr>The North Vietnamese were bombed.</vt:lpstr>
      <vt:lpstr>The gulf of tonkin resolution was used to Authorize the Vietnam War in 1964. </vt:lpstr>
      <vt:lpstr>No doubt about that.  I think…</vt:lpstr>
      <vt:lpstr>Vietnam was bombed heavily throughout the war. </vt:lpstr>
      <vt:lpstr>All of the above.</vt:lpstr>
      <vt:lpstr>Millions of Vietnamese died.</vt:lpstr>
      <vt:lpstr>unilaterally</vt:lpstr>
      <vt:lpstr>Reasoning in foreign policy</vt:lpstr>
      <vt:lpstr>Agent Orange caused all of these.</vt:lpstr>
      <vt:lpstr>He Burned himself alive. </vt:lpstr>
      <vt:lpstr>Approximately 50,000 protestors marched to the pentagon in 1967.  </vt:lpstr>
      <vt:lpstr>President Lyndon Baines Johnson was most responsible for this war. </vt:lpstr>
      <vt:lpstr>He quit.  LBJ asked him to resign, though. </vt:lpstr>
      <vt:lpstr>25,000 had Died.  By the end of the Vietnam War, over 58,000 Americans had died in Vietnam. </vt:lpstr>
      <vt:lpstr>No.  But you should keep trying.  </vt:lpstr>
      <vt:lpstr>McNamara refused to comment: “I’d Rather be damned if I don’t.”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Events of the Early 19th Century</dc:title>
  <dc:creator>Adam</dc:creator>
  <cp:lastModifiedBy>Adam Henry</cp:lastModifiedBy>
  <cp:revision>47</cp:revision>
  <dcterms:created xsi:type="dcterms:W3CDTF">2013-03-12T01:26:23Z</dcterms:created>
  <dcterms:modified xsi:type="dcterms:W3CDTF">2017-06-01T14:13:18Z</dcterms:modified>
</cp:coreProperties>
</file>